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4"/>
  </p:notesMasterIdLst>
  <p:sldIdLst>
    <p:sldId id="257" r:id="rId5"/>
    <p:sldId id="259" r:id="rId6"/>
    <p:sldId id="261" r:id="rId7"/>
    <p:sldId id="262" r:id="rId8"/>
    <p:sldId id="263" r:id="rId9"/>
    <p:sldId id="264" r:id="rId10"/>
    <p:sldId id="272" r:id="rId11"/>
    <p:sldId id="265" r:id="rId12"/>
    <p:sldId id="266" r:id="rId13"/>
    <p:sldId id="273" r:id="rId14"/>
    <p:sldId id="267" r:id="rId15"/>
    <p:sldId id="268" r:id="rId16"/>
    <p:sldId id="269" r:id="rId17"/>
    <p:sldId id="270" r:id="rId18"/>
    <p:sldId id="271" r:id="rId19"/>
    <p:sldId id="274" r:id="rId20"/>
    <p:sldId id="275" r:id="rId21"/>
    <p:sldId id="276" r:id="rId22"/>
    <p:sldId id="258"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edgwick" initials="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9DDC"/>
    <a:srgbClr val="E6E9E9"/>
    <a:srgbClr val="345279"/>
    <a:srgbClr val="15398C"/>
    <a:srgbClr val="48444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3793" autoAdjust="0"/>
    <p:restoredTop sz="94558"/>
  </p:normalViewPr>
  <p:slideViewPr>
    <p:cSldViewPr snapToGrid="0">
      <p:cViewPr varScale="1">
        <p:scale>
          <a:sx n="97" d="100"/>
          <a:sy n="97" d="100"/>
        </p:scale>
        <p:origin x="-114" y="-174"/>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103" d="100"/>
          <a:sy n="103" d="100"/>
        </p:scale>
        <p:origin x="-3568" y="-11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E412F76-B312-44AE-84F0-8057986FA89A}" type="datetimeFigureOut">
              <a:rPr lang="en-US" smtClean="0"/>
              <a:t>3/24/2020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D5E937B-AB7B-481B-A5C4-4F754F77DA4F}" type="slidenum">
              <a:rPr lang="en-US" smtClean="0"/>
              <a:t>‹#›</a:t>
            </a:fld>
            <a:endParaRPr lang="en-US"/>
          </a:p>
        </p:txBody>
      </p:sp>
    </p:spTree>
    <p:extLst>
      <p:ext uri="{BB962C8B-B14F-4D97-AF65-F5344CB8AC3E}">
        <p14:creationId xmlns:p14="http://schemas.microsoft.com/office/powerpoint/2010/main" val="16352734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5E937B-AB7B-481B-A5C4-4F754F77DA4F}" type="slidenum">
              <a:rPr lang="en-US" smtClean="0"/>
              <a:t>1</a:t>
            </a:fld>
            <a:endParaRPr lang="en-US"/>
          </a:p>
        </p:txBody>
      </p:sp>
    </p:spTree>
    <p:extLst>
      <p:ext uri="{BB962C8B-B14F-4D97-AF65-F5344CB8AC3E}">
        <p14:creationId xmlns:p14="http://schemas.microsoft.com/office/powerpoint/2010/main" val="247357632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7" name="Picture 6">
            <a:extLst>
              <a:ext uri="{FF2B5EF4-FFF2-40B4-BE49-F238E27FC236}">
                <a16:creationId xmlns="" xmlns:a16="http://schemas.microsoft.com/office/drawing/2014/main" id="{AA8F30EF-D008-0149-B7C2-6CDF6593264E}"/>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8" name="Text Box 4">
            <a:extLst>
              <a:ext uri="{FF2B5EF4-FFF2-40B4-BE49-F238E27FC236}">
                <a16:creationId xmlns="" xmlns:a16="http://schemas.microsoft.com/office/drawing/2014/main" id="{05CA8453-68F5-3244-B4AA-D03586A47DD7}"/>
              </a:ext>
            </a:extLst>
          </p:cNvPr>
          <p:cNvSpPr txBox="1">
            <a:spLocks noChangeArrowheads="1"/>
          </p:cNvSpPr>
          <p:nvPr userDrawn="1"/>
        </p:nvSpPr>
        <p:spPr bwMode="auto">
          <a:xfrm>
            <a:off x="6856936" y="6477487"/>
            <a:ext cx="2082074" cy="200055"/>
          </a:xfrm>
          <a:prstGeom prst="rect">
            <a:avLst/>
          </a:prstGeom>
          <a:noFill/>
          <a:ln w="9525">
            <a:noFill/>
            <a:miter lim="800000"/>
            <a:headEnd/>
            <a:tailEnd/>
          </a:ln>
          <a:effectLst/>
        </p:spPr>
        <p:txBody>
          <a:bodyPr wrap="square">
            <a:spAutoFit/>
          </a:bodyPr>
          <a:lstStyle/>
          <a:p>
            <a:pPr algn="r" rtl="0"/>
            <a:r>
              <a:rPr lang="en-US" sz="700" b="0" i="0" u="none" strike="noStrike" kern="1200" baseline="0" dirty="0">
                <a:solidFill>
                  <a:schemeClr val="bg1">
                    <a:lumMod val="50000"/>
                  </a:schemeClr>
                </a:solidFill>
                <a:latin typeface="Calibri" pitchFamily="34" charset="0"/>
                <a:ea typeface="+mn-ea"/>
                <a:cs typeface="Calibri" pitchFamily="34" charset="0"/>
              </a:rPr>
              <a:t>© 2020 Sedgwick - Do not disclose or distribute.</a:t>
            </a:r>
          </a:p>
        </p:txBody>
      </p:sp>
      <p:sp>
        <p:nvSpPr>
          <p:cNvPr id="9" name="Title 1">
            <a:extLst>
              <a:ext uri="{FF2B5EF4-FFF2-40B4-BE49-F238E27FC236}">
                <a16:creationId xmlns="" xmlns:a16="http://schemas.microsoft.com/office/drawing/2014/main" id="{6897A83E-10ED-A34D-BA4C-3F4266CFD985}"/>
              </a:ext>
            </a:extLst>
          </p:cNvPr>
          <p:cNvSpPr>
            <a:spLocks noGrp="1"/>
          </p:cNvSpPr>
          <p:nvPr>
            <p:ph type="title"/>
          </p:nvPr>
        </p:nvSpPr>
        <p:spPr>
          <a:xfrm>
            <a:off x="-2424767" y="5311650"/>
            <a:ext cx="11445240" cy="936172"/>
          </a:xfrm>
          <a:prstGeom prst="rect">
            <a:avLst/>
          </a:prstGeom>
          <a:ln>
            <a:noFill/>
          </a:ln>
        </p:spPr>
        <p:txBody>
          <a:bodyPr bIns="0" anchor="ctr">
            <a:noAutofit/>
          </a:bodyPr>
          <a:lstStyle>
            <a:lvl1pPr algn="r">
              <a:defRPr sz="2400" b="0" i="0">
                <a:solidFill>
                  <a:srgbClr val="009DDC"/>
                </a:solidFill>
                <a:effectLst/>
                <a:latin typeface="Calibri Light" panose="020F0302020204030204" pitchFamily="34" charset="0"/>
                <a:cs typeface="Calibri Light" panose="020F0302020204030204" pitchFamily="34" charset="0"/>
              </a:defRPr>
            </a:lvl1pPr>
          </a:lstStyle>
          <a:p>
            <a:r>
              <a:rPr lang="en-US" dirty="0"/>
              <a:t>Click to edit Master title style</a:t>
            </a:r>
          </a:p>
        </p:txBody>
      </p:sp>
      <p:grpSp>
        <p:nvGrpSpPr>
          <p:cNvPr id="10" name="Group 9">
            <a:extLst>
              <a:ext uri="{FF2B5EF4-FFF2-40B4-BE49-F238E27FC236}">
                <a16:creationId xmlns="" xmlns:a16="http://schemas.microsoft.com/office/drawing/2014/main" id="{5CEB735C-84C2-B34A-92EB-668908979A3B}"/>
              </a:ext>
            </a:extLst>
          </p:cNvPr>
          <p:cNvGrpSpPr/>
          <p:nvPr userDrawn="1"/>
        </p:nvGrpSpPr>
        <p:grpSpPr>
          <a:xfrm>
            <a:off x="5505553" y="1629046"/>
            <a:ext cx="1682116" cy="539120"/>
            <a:chOff x="6187452" y="569753"/>
            <a:chExt cx="1307166" cy="418948"/>
          </a:xfrm>
        </p:grpSpPr>
        <p:pic>
          <p:nvPicPr>
            <p:cNvPr id="11" name="Picture 10">
              <a:extLst>
                <a:ext uri="{FF2B5EF4-FFF2-40B4-BE49-F238E27FC236}">
                  <a16:creationId xmlns="" xmlns:a16="http://schemas.microsoft.com/office/drawing/2014/main" id="{F8905D8C-A5E0-BF4D-A4E8-75775D0A2D2C}"/>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187452" y="659546"/>
              <a:ext cx="1219466" cy="290596"/>
            </a:xfrm>
            <a:prstGeom prst="rect">
              <a:avLst/>
            </a:prstGeom>
          </p:spPr>
        </p:pic>
        <p:cxnSp>
          <p:nvCxnSpPr>
            <p:cNvPr id="12" name="Straight Connector 11">
              <a:extLst>
                <a:ext uri="{FF2B5EF4-FFF2-40B4-BE49-F238E27FC236}">
                  <a16:creationId xmlns="" xmlns:a16="http://schemas.microsoft.com/office/drawing/2014/main" id="{6560C015-7F04-BD44-83B0-755EBABDEA60}"/>
                </a:ext>
              </a:extLst>
            </p:cNvPr>
            <p:cNvCxnSpPr>
              <a:cxnSpLocks/>
            </p:cNvCxnSpPr>
            <p:nvPr/>
          </p:nvCxnSpPr>
          <p:spPr>
            <a:xfrm>
              <a:off x="7494617" y="569753"/>
              <a:ext cx="1" cy="418948"/>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519191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pic>
        <p:nvPicPr>
          <p:cNvPr id="3" name="Picture 2">
            <a:extLst>
              <a:ext uri="{FF2B5EF4-FFF2-40B4-BE49-F238E27FC236}">
                <a16:creationId xmlns="" xmlns:a16="http://schemas.microsoft.com/office/drawing/2014/main" id="{27AD2E4E-14B2-184E-9354-9B1AECA27C56}"/>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8" name="Text Box 4">
            <a:extLst>
              <a:ext uri="{FF2B5EF4-FFF2-40B4-BE49-F238E27FC236}">
                <a16:creationId xmlns="" xmlns:a16="http://schemas.microsoft.com/office/drawing/2014/main" id="{05CA8453-68F5-3244-B4AA-D03586A47DD7}"/>
              </a:ext>
            </a:extLst>
          </p:cNvPr>
          <p:cNvSpPr txBox="1">
            <a:spLocks noChangeArrowheads="1"/>
          </p:cNvSpPr>
          <p:nvPr userDrawn="1"/>
        </p:nvSpPr>
        <p:spPr bwMode="auto">
          <a:xfrm>
            <a:off x="6856936" y="6477487"/>
            <a:ext cx="2082074" cy="200055"/>
          </a:xfrm>
          <a:prstGeom prst="rect">
            <a:avLst/>
          </a:prstGeom>
          <a:noFill/>
          <a:ln w="9525">
            <a:noFill/>
            <a:miter lim="800000"/>
            <a:headEnd/>
            <a:tailEnd/>
          </a:ln>
          <a:effectLst/>
        </p:spPr>
        <p:txBody>
          <a:bodyPr wrap="square">
            <a:spAutoFit/>
          </a:bodyPr>
          <a:lstStyle/>
          <a:p>
            <a:pPr algn="r" rtl="0"/>
            <a:r>
              <a:rPr lang="en-US" sz="700" b="0" i="0" u="none" strike="noStrike" kern="1200" baseline="0" dirty="0">
                <a:solidFill>
                  <a:schemeClr val="bg1"/>
                </a:solidFill>
                <a:latin typeface="Calibri" pitchFamily="34" charset="0"/>
                <a:ea typeface="+mn-ea"/>
                <a:cs typeface="Calibri" pitchFamily="34" charset="0"/>
              </a:rPr>
              <a:t>© 2020 Sedgwick - Do not disclose or distribute.</a:t>
            </a:r>
          </a:p>
        </p:txBody>
      </p:sp>
      <p:sp>
        <p:nvSpPr>
          <p:cNvPr id="9" name="Title 1">
            <a:extLst>
              <a:ext uri="{FF2B5EF4-FFF2-40B4-BE49-F238E27FC236}">
                <a16:creationId xmlns="" xmlns:a16="http://schemas.microsoft.com/office/drawing/2014/main" id="{6897A83E-10ED-A34D-BA4C-3F4266CFD985}"/>
              </a:ext>
            </a:extLst>
          </p:cNvPr>
          <p:cNvSpPr>
            <a:spLocks noGrp="1"/>
          </p:cNvSpPr>
          <p:nvPr>
            <p:ph type="title"/>
          </p:nvPr>
        </p:nvSpPr>
        <p:spPr>
          <a:xfrm>
            <a:off x="-2424767" y="5311650"/>
            <a:ext cx="11445240" cy="936172"/>
          </a:xfrm>
          <a:prstGeom prst="rect">
            <a:avLst/>
          </a:prstGeom>
          <a:ln>
            <a:noFill/>
          </a:ln>
        </p:spPr>
        <p:txBody>
          <a:bodyPr bIns="0" anchor="ctr">
            <a:noAutofit/>
          </a:bodyPr>
          <a:lstStyle>
            <a:lvl1pPr algn="r">
              <a:defRPr sz="2400" b="0" i="0">
                <a:solidFill>
                  <a:srgbClr val="009DDC"/>
                </a:solidFill>
                <a:effectLst/>
                <a:latin typeface="Calibri Light" panose="020F0302020204030204" pitchFamily="34" charset="0"/>
                <a:cs typeface="Calibri Light" panose="020F0302020204030204" pitchFamily="34" charset="0"/>
              </a:defRPr>
            </a:lvl1pPr>
          </a:lstStyle>
          <a:p>
            <a:r>
              <a:rPr lang="en-US" dirty="0"/>
              <a:t>Click to edit Master title style</a:t>
            </a:r>
          </a:p>
        </p:txBody>
      </p:sp>
      <p:cxnSp>
        <p:nvCxnSpPr>
          <p:cNvPr id="12" name="Straight Connector 11">
            <a:extLst>
              <a:ext uri="{FF2B5EF4-FFF2-40B4-BE49-F238E27FC236}">
                <a16:creationId xmlns="" xmlns:a16="http://schemas.microsoft.com/office/drawing/2014/main" id="{6560C015-7F04-BD44-83B0-755EBABDEA60}"/>
              </a:ext>
            </a:extLst>
          </p:cNvPr>
          <p:cNvCxnSpPr>
            <a:cxnSpLocks/>
          </p:cNvCxnSpPr>
          <p:nvPr/>
        </p:nvCxnSpPr>
        <p:spPr>
          <a:xfrm>
            <a:off x="7187669" y="1629046"/>
            <a:ext cx="1" cy="53912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14" name="Picture 13">
            <a:extLst>
              <a:ext uri="{FF2B5EF4-FFF2-40B4-BE49-F238E27FC236}">
                <a16:creationId xmlns="" xmlns:a16="http://schemas.microsoft.com/office/drawing/2014/main" id="{70AD9C9F-A6D8-3C49-A93C-967F876440E6}"/>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5505396" y="1738630"/>
            <a:ext cx="1578030" cy="376041"/>
          </a:xfrm>
          <a:prstGeom prst="rect">
            <a:avLst/>
          </a:prstGeom>
        </p:spPr>
      </p:pic>
    </p:spTree>
    <p:extLst>
      <p:ext uri="{BB962C8B-B14F-4D97-AF65-F5344CB8AC3E}">
        <p14:creationId xmlns:p14="http://schemas.microsoft.com/office/powerpoint/2010/main" val="12369529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pic>
        <p:nvPicPr>
          <p:cNvPr id="4" name="Picture 3">
            <a:extLst>
              <a:ext uri="{FF2B5EF4-FFF2-40B4-BE49-F238E27FC236}">
                <a16:creationId xmlns="" xmlns:a16="http://schemas.microsoft.com/office/drawing/2014/main" id="{8C351545-BF0A-2C40-AB70-30A2DCADCECB}"/>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11" name="Text Placeholder 10"/>
          <p:cNvSpPr>
            <a:spLocks noGrp="1"/>
          </p:cNvSpPr>
          <p:nvPr>
            <p:ph type="body" sz="quarter" idx="10"/>
          </p:nvPr>
        </p:nvSpPr>
        <p:spPr>
          <a:xfrm>
            <a:off x="492461" y="1175040"/>
            <a:ext cx="8199037" cy="4829760"/>
          </a:xfrm>
          <a:prstGeom prst="rect">
            <a:avLst/>
          </a:prstGeom>
        </p:spPr>
        <p:txBody>
          <a:bodyPr/>
          <a:lstStyle>
            <a:lvl1pPr>
              <a:buClr>
                <a:srgbClr val="118ACA"/>
              </a:buClr>
              <a:defRPr sz="2000" b="0">
                <a:solidFill>
                  <a:schemeClr val="tx1">
                    <a:lumMod val="85000"/>
                    <a:lumOff val="15000"/>
                  </a:schemeClr>
                </a:solidFill>
                <a:effectLst/>
                <a:latin typeface="+mn-lt"/>
                <a:cs typeface="Tahoma" pitchFamily="34" charset="0"/>
              </a:defRPr>
            </a:lvl1pPr>
            <a:lvl2pPr>
              <a:buClr>
                <a:srgbClr val="118ACA"/>
              </a:buClr>
              <a:defRPr sz="2000">
                <a:solidFill>
                  <a:schemeClr val="tx1">
                    <a:lumMod val="75000"/>
                    <a:lumOff val="25000"/>
                  </a:schemeClr>
                </a:solidFill>
                <a:latin typeface="+mn-lt"/>
                <a:cs typeface="Tahoma" pitchFamily="34" charset="0"/>
              </a:defRPr>
            </a:lvl2pPr>
            <a:lvl3pPr marL="1143000" indent="-228600">
              <a:buClr>
                <a:srgbClr val="118ACA"/>
              </a:buClr>
              <a:buFont typeface="Arial"/>
              <a:buChar char="•"/>
              <a:defRPr sz="1800">
                <a:solidFill>
                  <a:schemeClr val="tx1">
                    <a:lumMod val="75000"/>
                    <a:lumOff val="25000"/>
                  </a:schemeClr>
                </a:solidFill>
                <a:latin typeface="+mn-lt"/>
                <a:cs typeface="Tahoma" pitchFamily="34" charset="0"/>
              </a:defRPr>
            </a:lvl3pPr>
            <a:lvl4pPr marL="1600200" indent="-228600">
              <a:buClr>
                <a:srgbClr val="118ACA"/>
              </a:buClr>
              <a:buFont typeface="Arial"/>
              <a:buChar char="•"/>
              <a:defRPr sz="1800">
                <a:solidFill>
                  <a:schemeClr val="tx1">
                    <a:lumMod val="75000"/>
                    <a:lumOff val="25000"/>
                  </a:schemeClr>
                </a:solidFill>
                <a:latin typeface="+mn-lt"/>
                <a:cs typeface="Tahoma" pitchFamily="34" charset="0"/>
              </a:defRPr>
            </a:lvl4pPr>
            <a:lvl5pPr marL="2057400" indent="-228600">
              <a:buClr>
                <a:srgbClr val="118ACA"/>
              </a:buClr>
              <a:buFont typeface="Arial"/>
              <a:buChar char="•"/>
              <a:defRPr sz="1800">
                <a:solidFill>
                  <a:schemeClr val="tx1">
                    <a:lumMod val="75000"/>
                    <a:lumOff val="25000"/>
                  </a:schemeClr>
                </a:solidFill>
                <a:latin typeface="+mn-lt"/>
                <a:cs typeface="Tahom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Box 4"/>
          <p:cNvSpPr txBox="1">
            <a:spLocks noChangeArrowheads="1"/>
          </p:cNvSpPr>
          <p:nvPr userDrawn="1"/>
        </p:nvSpPr>
        <p:spPr bwMode="auto">
          <a:xfrm>
            <a:off x="6193178" y="6683593"/>
            <a:ext cx="3142657" cy="174407"/>
          </a:xfrm>
          <a:prstGeom prst="rect">
            <a:avLst/>
          </a:prstGeom>
          <a:noFill/>
          <a:ln w="9525">
            <a:noFill/>
            <a:miter lim="800000"/>
            <a:headEnd/>
            <a:tailEnd/>
          </a:ln>
          <a:effectLst/>
        </p:spPr>
        <p:txBody>
          <a:bodyPr wrap="square">
            <a:spAutoFit/>
          </a:bodyPr>
          <a:lstStyle/>
          <a:p>
            <a:pPr algn="ctr" rtl="0"/>
            <a:r>
              <a:rPr lang="en-US" sz="800" b="0" i="0" u="none" strike="noStrike" kern="1200" baseline="30000" dirty="0">
                <a:solidFill>
                  <a:schemeClr val="bg1"/>
                </a:solidFill>
                <a:latin typeface="Calibri" pitchFamily="34" charset="0"/>
                <a:ea typeface="+mn-ea"/>
                <a:cs typeface="Calibri" pitchFamily="34" charset="0"/>
              </a:rPr>
              <a:t>© 2019 Sedgwick Claims Management Services, Inc. - Do not disclose or distribute.</a:t>
            </a:r>
          </a:p>
        </p:txBody>
      </p:sp>
      <p:sp>
        <p:nvSpPr>
          <p:cNvPr id="2" name="Title 1"/>
          <p:cNvSpPr>
            <a:spLocks noGrp="1"/>
          </p:cNvSpPr>
          <p:nvPr>
            <p:ph type="title" hasCustomPrompt="1"/>
          </p:nvPr>
        </p:nvSpPr>
        <p:spPr>
          <a:xfrm>
            <a:off x="1726456" y="213360"/>
            <a:ext cx="8149586" cy="400440"/>
          </a:xfrm>
          <a:prstGeom prst="rect">
            <a:avLst/>
          </a:prstGeom>
        </p:spPr>
        <p:txBody>
          <a:bodyPr anchor="ctr">
            <a:noAutofit/>
          </a:bodyPr>
          <a:lstStyle>
            <a:lvl1pPr algn="l">
              <a:buFont typeface="Arial" pitchFamily="34" charset="0"/>
              <a:buNone/>
              <a:defRPr sz="2000" b="0" i="0" spc="0">
                <a:solidFill>
                  <a:schemeClr val="bg1"/>
                </a:solidFill>
                <a:effectLst>
                  <a:outerShdw blurRad="50800" dist="38100" dir="2700000" algn="tl" rotWithShape="0">
                    <a:prstClr val="black">
                      <a:alpha val="40000"/>
                    </a:prstClr>
                  </a:outerShdw>
                </a:effectLst>
                <a:latin typeface="Calibri Light"/>
                <a:cs typeface="Calibri Light"/>
              </a:defRPr>
            </a:lvl1pPr>
          </a:lstStyle>
          <a:p>
            <a:r>
              <a:rPr lang="en-US" dirty="0"/>
              <a:t>Click to edit master title style</a:t>
            </a:r>
          </a:p>
        </p:txBody>
      </p:sp>
      <p:sp>
        <p:nvSpPr>
          <p:cNvPr id="13" name="TextBox 12">
            <a:extLst>
              <a:ext uri="{FF2B5EF4-FFF2-40B4-BE49-F238E27FC236}">
                <a16:creationId xmlns="" xmlns:a16="http://schemas.microsoft.com/office/drawing/2014/main" id="{43028A58-30A7-654C-BB50-9C08EEB4FFF9}"/>
              </a:ext>
            </a:extLst>
          </p:cNvPr>
          <p:cNvSpPr txBox="1">
            <a:spLocks noChangeArrowheads="1"/>
          </p:cNvSpPr>
          <p:nvPr userDrawn="1"/>
        </p:nvSpPr>
        <p:spPr bwMode="auto">
          <a:xfrm>
            <a:off x="177415" y="6543743"/>
            <a:ext cx="643467" cy="261610"/>
          </a:xfrm>
          <a:prstGeom prst="rect">
            <a:avLst/>
          </a:prstGeom>
          <a:noFill/>
          <a:ln>
            <a:noFill/>
          </a:ln>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fld id="{1A0A4BEF-8C68-4C7E-BC4F-FFEC64399D31}" type="slidenum">
              <a:rPr lang="en-US" sz="1100" b="1" smtClean="0">
                <a:solidFill>
                  <a:schemeClr val="bg1"/>
                </a:solidFill>
                <a:effectLst/>
                <a:latin typeface="Calibri" panose="020F0502020204030204" pitchFamily="34" charset="0"/>
                <a:cs typeface="Calibri" panose="020F0502020204030204" pitchFamily="34" charset="0"/>
              </a:rPr>
              <a:pPr algn="ctr" eaLnBrk="1" hangingPunct="1">
                <a:defRPr/>
              </a:pPr>
              <a:t>‹#›</a:t>
            </a:fld>
            <a:endParaRPr lang="en-US" sz="1400" b="1" dirty="0">
              <a:solidFill>
                <a:schemeClr val="bg1"/>
              </a:solidFill>
              <a:effectLst/>
              <a:latin typeface="Calibri" panose="020F0502020204030204" pitchFamily="34" charset="0"/>
              <a:cs typeface="Calibri" panose="020F0502020204030204" pitchFamily="34" charset="0"/>
            </a:endParaRPr>
          </a:p>
        </p:txBody>
      </p:sp>
      <p:sp>
        <p:nvSpPr>
          <p:cNvPr id="14" name="Text Box 4">
            <a:extLst>
              <a:ext uri="{FF2B5EF4-FFF2-40B4-BE49-F238E27FC236}">
                <a16:creationId xmlns="" xmlns:a16="http://schemas.microsoft.com/office/drawing/2014/main" id="{473B998B-7557-0E44-8993-636FC3799ECB}"/>
              </a:ext>
            </a:extLst>
          </p:cNvPr>
          <p:cNvSpPr txBox="1">
            <a:spLocks noChangeArrowheads="1"/>
          </p:cNvSpPr>
          <p:nvPr userDrawn="1"/>
        </p:nvSpPr>
        <p:spPr bwMode="auto">
          <a:xfrm>
            <a:off x="679462" y="6594754"/>
            <a:ext cx="3667956" cy="200055"/>
          </a:xfrm>
          <a:prstGeom prst="rect">
            <a:avLst/>
          </a:prstGeom>
          <a:noFill/>
          <a:ln w="9525">
            <a:noFill/>
            <a:miter lim="800000"/>
            <a:headEnd/>
            <a:tailEnd/>
          </a:ln>
          <a:effectLst/>
        </p:spPr>
        <p:txBody>
          <a:bodyPr wrap="square">
            <a:spAutoFit/>
          </a:bodyPr>
          <a:lstStyle/>
          <a:p>
            <a:pPr algn="l" rtl="0"/>
            <a:r>
              <a:rPr lang="en-US" sz="700" b="0" i="0" u="none" strike="noStrike" kern="1200" baseline="0" dirty="0">
                <a:solidFill>
                  <a:schemeClr val="bg1"/>
                </a:solidFill>
                <a:latin typeface="Calibri" pitchFamily="34" charset="0"/>
                <a:ea typeface="+mn-ea"/>
                <a:cs typeface="Calibri" pitchFamily="34" charset="0"/>
              </a:rPr>
              <a:t>© 2020 Sedgwick - Do not disclose or distribute.</a:t>
            </a:r>
          </a:p>
        </p:txBody>
      </p:sp>
    </p:spTree>
    <p:extLst>
      <p:ext uri="{BB962C8B-B14F-4D97-AF65-F5344CB8AC3E}">
        <p14:creationId xmlns:p14="http://schemas.microsoft.com/office/powerpoint/2010/main" val="960935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Box 4"/>
          <p:cNvSpPr txBox="1">
            <a:spLocks noChangeArrowheads="1"/>
          </p:cNvSpPr>
          <p:nvPr userDrawn="1"/>
        </p:nvSpPr>
        <p:spPr bwMode="auto">
          <a:xfrm>
            <a:off x="351475" y="6606279"/>
            <a:ext cx="2652931" cy="174407"/>
          </a:xfrm>
          <a:prstGeom prst="rect">
            <a:avLst/>
          </a:prstGeom>
          <a:noFill/>
          <a:ln w="9525">
            <a:noFill/>
            <a:miter lim="800000"/>
            <a:headEnd/>
            <a:tailEnd/>
          </a:ln>
          <a:effectLst/>
        </p:spPr>
        <p:txBody>
          <a:bodyPr wrap="square">
            <a:spAutoFit/>
          </a:bodyPr>
          <a:lstStyle/>
          <a:p>
            <a:pPr algn="ctr" rtl="0"/>
            <a:r>
              <a:rPr lang="en-US" sz="800" b="0" i="0" u="none" strike="noStrike" kern="1200" baseline="30000" dirty="0">
                <a:solidFill>
                  <a:schemeClr val="bg1"/>
                </a:solidFill>
                <a:latin typeface="Calibri" pitchFamily="34" charset="0"/>
                <a:ea typeface="+mn-ea"/>
                <a:cs typeface="Calibri" pitchFamily="34" charset="0"/>
              </a:rPr>
              <a:t>© 2019 Sedgwick Claims Management Services, Inc. - Do not disclose or distribute.</a:t>
            </a:r>
          </a:p>
        </p:txBody>
      </p:sp>
    </p:spTree>
    <p:extLst>
      <p:ext uri="{BB962C8B-B14F-4D97-AF65-F5344CB8AC3E}">
        <p14:creationId xmlns:p14="http://schemas.microsoft.com/office/powerpoint/2010/main" val="4004926763"/>
      </p:ext>
    </p:extLst>
  </p:cSld>
  <p:clrMap bg1="lt1" tx1="dk1" bg2="lt2" tx2="dk2" accent1="accent1" accent2="accent2" accent3="accent3" accent4="accent4" accent5="accent5" accent6="accent6" hlink="hlink" folHlink="folHlink"/>
  <p:sldLayoutIdLst>
    <p:sldLayoutId id="2147483650" r:id="rId1"/>
    <p:sldLayoutId id="2147483652" r:id="rId2"/>
    <p:sldLayoutId id="2147483651" r:id="rId3"/>
  </p:sldLayoutIdLst>
  <p:hf hdr="0" ftr="0" dt="0"/>
  <p:txStyles>
    <p:titleStyle>
      <a:lvl1pPr algn="ctr" defTabSz="914400" rtl="0" eaLnBrk="1" latinLnBrk="0" hangingPunct="1">
        <a:spcBef>
          <a:spcPct val="0"/>
        </a:spcBef>
        <a:buNone/>
        <a:defRPr lang="en-US" sz="4400" kern="1200" smtClean="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 xmlns:a16="http://schemas.microsoft.com/office/drawing/2014/main" id="{FFCECDE1-8527-6C43-ADCC-CCCC7BF92AFA}"/>
              </a:ext>
            </a:extLst>
          </p:cNvPr>
          <p:cNvSpPr>
            <a:spLocks noGrp="1"/>
          </p:cNvSpPr>
          <p:nvPr>
            <p:ph type="title"/>
          </p:nvPr>
        </p:nvSpPr>
        <p:spPr>
          <a:xfrm>
            <a:off x="-2516189" y="3763478"/>
            <a:ext cx="11445240" cy="2551653"/>
          </a:xfrm>
        </p:spPr>
        <p:txBody>
          <a:bodyPr/>
          <a:lstStyle/>
          <a:p>
            <a:r>
              <a:rPr lang="en-US" altLang="en-US" b="1" dirty="0">
                <a:solidFill>
                  <a:schemeClr val="tx1"/>
                </a:solidFill>
              </a:rPr>
              <a:t>Heat </a:t>
            </a:r>
            <a:r>
              <a:rPr lang="en-US" altLang="en-US" b="1" dirty="0" smtClean="0">
                <a:solidFill>
                  <a:schemeClr val="tx1"/>
                </a:solidFill>
              </a:rPr>
              <a:t>Stress</a:t>
            </a:r>
            <a:r>
              <a:rPr lang="en-US" altLang="en-US" b="1" dirty="0">
                <a:solidFill>
                  <a:schemeClr val="tx1"/>
                </a:solidFill>
              </a:rPr>
              <a:t> </a:t>
            </a:r>
            <a:r>
              <a:rPr lang="en-US" altLang="en-US" b="1" dirty="0" smtClean="0">
                <a:solidFill>
                  <a:schemeClr val="tx1"/>
                </a:solidFill>
              </a:rPr>
              <a:t>- </a:t>
            </a:r>
            <a:r>
              <a:rPr lang="en-US" altLang="en-US" b="1" dirty="0" smtClean="0">
                <a:solidFill>
                  <a:schemeClr val="tx1"/>
                </a:solidFill>
              </a:rPr>
              <a:t>Sedgwick </a:t>
            </a:r>
            <a:r>
              <a:rPr lang="en-US" altLang="en-US" b="1" dirty="0">
                <a:solidFill>
                  <a:schemeClr val="tx1"/>
                </a:solidFill>
              </a:rPr>
              <a:t>Risk </a:t>
            </a:r>
            <a:r>
              <a:rPr lang="en-US" altLang="en-US" b="1" dirty="0" smtClean="0">
                <a:solidFill>
                  <a:schemeClr val="tx1"/>
                </a:solidFill>
              </a:rPr>
              <a:t>Services</a:t>
            </a:r>
            <a:br>
              <a:rPr lang="en-US" altLang="en-US" b="1" dirty="0" smtClean="0">
                <a:solidFill>
                  <a:schemeClr val="tx1"/>
                </a:solidFill>
              </a:rPr>
            </a:br>
            <a:r>
              <a:rPr lang="en-US" altLang="en-US" sz="1800" dirty="0" smtClean="0">
                <a:solidFill>
                  <a:schemeClr val="tx2"/>
                </a:solidFill>
              </a:rPr>
              <a:t>Presented </a:t>
            </a:r>
            <a:r>
              <a:rPr lang="en-US" altLang="en-US" sz="1800" dirty="0">
                <a:solidFill>
                  <a:schemeClr val="tx2"/>
                </a:solidFill>
              </a:rPr>
              <a:t>by </a:t>
            </a:r>
            <a:br>
              <a:rPr lang="en-US" altLang="en-US" sz="1800" dirty="0">
                <a:solidFill>
                  <a:schemeClr val="tx2"/>
                </a:solidFill>
              </a:rPr>
            </a:br>
            <a:r>
              <a:rPr lang="en-US" altLang="en-US" b="1" dirty="0">
                <a:solidFill>
                  <a:schemeClr val="tx2"/>
                </a:solidFill>
              </a:rPr>
              <a:t>Sedgwick on behalf of ORM</a:t>
            </a:r>
            <a:r>
              <a:rPr lang="en-US" altLang="en-US" b="1" dirty="0"/>
              <a:t/>
            </a:r>
            <a:br>
              <a:rPr lang="en-US" altLang="en-US" b="1" dirty="0"/>
            </a:br>
            <a:r>
              <a:rPr lang="en-US" dirty="0">
                <a:solidFill>
                  <a:schemeClr val="tx1">
                    <a:lumMod val="50000"/>
                    <a:lumOff val="50000"/>
                  </a:schemeClr>
                </a:solidFill>
              </a:rPr>
              <a:t/>
            </a:r>
            <a:br>
              <a:rPr lang="en-US" dirty="0">
                <a:solidFill>
                  <a:schemeClr val="tx1">
                    <a:lumMod val="50000"/>
                    <a:lumOff val="50000"/>
                  </a:schemeClr>
                </a:solidFill>
              </a:rPr>
            </a:br>
            <a:r>
              <a:rPr lang="en-US" sz="2000" dirty="0" smtClean="0">
                <a:solidFill>
                  <a:schemeClr val="tx1">
                    <a:lumMod val="50000"/>
                    <a:lumOff val="50000"/>
                  </a:schemeClr>
                </a:solidFill>
              </a:rPr>
              <a:t>March 2020</a:t>
            </a:r>
            <a:endParaRPr lang="en-US" sz="2000" dirty="0">
              <a:solidFill>
                <a:schemeClr val="tx1">
                  <a:lumMod val="50000"/>
                  <a:lumOff val="50000"/>
                </a:schemeClr>
              </a:solidFill>
            </a:endParaRPr>
          </a:p>
        </p:txBody>
      </p:sp>
    </p:spTree>
    <p:extLst>
      <p:ext uri="{BB962C8B-B14F-4D97-AF65-F5344CB8AC3E}">
        <p14:creationId xmlns:p14="http://schemas.microsoft.com/office/powerpoint/2010/main" val="28441856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t>Heat Stress Controls </a:t>
            </a:r>
            <a:endParaRPr lang="en-US" b="1" dirty="0"/>
          </a:p>
        </p:txBody>
      </p:sp>
      <p:sp>
        <p:nvSpPr>
          <p:cNvPr id="5" name="Content Placeholder 2"/>
          <p:cNvSpPr txBox="1">
            <a:spLocks/>
          </p:cNvSpPr>
          <p:nvPr/>
        </p:nvSpPr>
        <p:spPr>
          <a:xfrm>
            <a:off x="976722" y="1296271"/>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ClrTx/>
              <a:buSzPct val="100000"/>
              <a:buFont typeface="Wingdings" pitchFamily="2" charset="2"/>
              <a:buNone/>
              <a:defRPr/>
            </a:pPr>
            <a:r>
              <a:rPr lang="en-US" sz="2600" b="1" dirty="0"/>
              <a:t>Administrative Controls: </a:t>
            </a:r>
          </a:p>
          <a:p>
            <a:pPr>
              <a:buClrTx/>
              <a:buSzPct val="100000"/>
              <a:buFont typeface="Wingdings" pitchFamily="2" charset="2"/>
              <a:buChar char="§"/>
              <a:defRPr/>
            </a:pPr>
            <a:r>
              <a:rPr lang="en-US" sz="2600" b="1" dirty="0"/>
              <a:t>Train workers on the effects, symptoms, response to and prevention of heat related illness </a:t>
            </a:r>
          </a:p>
          <a:p>
            <a:pPr>
              <a:buClrTx/>
              <a:buSzPct val="100000"/>
              <a:buFont typeface="Wingdings" pitchFamily="2" charset="2"/>
              <a:buChar char="§"/>
              <a:defRPr/>
            </a:pPr>
            <a:r>
              <a:rPr lang="en-US" sz="2600" b="1" dirty="0"/>
              <a:t>Allow workers to acclimate to the hot environment by gradually increasing exposure over a 5-day work period </a:t>
            </a:r>
          </a:p>
          <a:p>
            <a:pPr>
              <a:buClrTx/>
              <a:buSzPct val="100000"/>
              <a:buFont typeface="Wingdings" pitchFamily="2" charset="2"/>
              <a:buChar char="§"/>
              <a:defRPr/>
            </a:pPr>
            <a:r>
              <a:rPr lang="en-US" sz="2600" b="1" dirty="0"/>
              <a:t>Schedule heavy labor for earlier in the day before temperatures rise or, work on the cooler side of a building </a:t>
            </a:r>
          </a:p>
          <a:p>
            <a:endParaRPr lang="en-US" altLang="en-US" sz="2400" dirty="0"/>
          </a:p>
        </p:txBody>
      </p:sp>
    </p:spTree>
    <p:extLst>
      <p:ext uri="{BB962C8B-B14F-4D97-AF65-F5344CB8AC3E}">
        <p14:creationId xmlns:p14="http://schemas.microsoft.com/office/powerpoint/2010/main" val="19378153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t>Heat Stress Controls </a:t>
            </a:r>
            <a:endParaRPr lang="en-US" b="1" dirty="0"/>
          </a:p>
        </p:txBody>
      </p:sp>
      <p:sp>
        <p:nvSpPr>
          <p:cNvPr id="5" name="Content Placeholder 2"/>
          <p:cNvSpPr txBox="1">
            <a:spLocks/>
          </p:cNvSpPr>
          <p:nvPr/>
        </p:nvSpPr>
        <p:spPr>
          <a:xfrm>
            <a:off x="976722" y="1296271"/>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ClrTx/>
              <a:buSzPct val="100000"/>
              <a:buFont typeface="Wingdings" pitchFamily="2" charset="2"/>
              <a:buNone/>
              <a:defRPr/>
            </a:pPr>
            <a:r>
              <a:rPr lang="en-US" sz="2800" b="1" dirty="0"/>
              <a:t>Administrative Controls: </a:t>
            </a:r>
          </a:p>
          <a:p>
            <a:pPr>
              <a:buClrTx/>
              <a:buSzPct val="100000"/>
              <a:buFont typeface="Wingdings" pitchFamily="2" charset="2"/>
              <a:buChar char="§"/>
              <a:defRPr/>
            </a:pPr>
            <a:r>
              <a:rPr lang="en-US" sz="2800" b="1" dirty="0"/>
              <a:t>Vary work hours to avoid the hottest parts of the day </a:t>
            </a:r>
            <a:endParaRPr lang="en-US" sz="2800" dirty="0"/>
          </a:p>
          <a:p>
            <a:pPr>
              <a:buClrTx/>
              <a:buSzPct val="100000"/>
              <a:buFont typeface="Wingdings" pitchFamily="2" charset="2"/>
              <a:buChar char="§"/>
              <a:defRPr/>
            </a:pPr>
            <a:r>
              <a:rPr lang="en-US" sz="2800" b="1" dirty="0"/>
              <a:t>Schedule outdoor work during the cooler times of the year, whenever possible </a:t>
            </a:r>
          </a:p>
          <a:p>
            <a:pPr>
              <a:buClrTx/>
              <a:buSzPct val="100000"/>
              <a:buFont typeface="Wingdings" pitchFamily="2" charset="2"/>
              <a:buChar char="§"/>
              <a:defRPr/>
            </a:pPr>
            <a:r>
              <a:rPr lang="en-US" sz="2800" b="1" dirty="0"/>
              <a:t>Encourage workers to hydrate </a:t>
            </a:r>
          </a:p>
          <a:p>
            <a:endParaRPr lang="en-US" altLang="en-US" sz="2400" dirty="0"/>
          </a:p>
        </p:txBody>
      </p:sp>
    </p:spTree>
    <p:extLst>
      <p:ext uri="{BB962C8B-B14F-4D97-AF65-F5344CB8AC3E}">
        <p14:creationId xmlns:p14="http://schemas.microsoft.com/office/powerpoint/2010/main" val="13754046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t>Heat Stress Controls </a:t>
            </a:r>
            <a:endParaRPr lang="en-US" b="1" dirty="0"/>
          </a:p>
        </p:txBody>
      </p:sp>
      <p:sp>
        <p:nvSpPr>
          <p:cNvPr id="5" name="Content Placeholder 2"/>
          <p:cNvSpPr txBox="1">
            <a:spLocks/>
          </p:cNvSpPr>
          <p:nvPr/>
        </p:nvSpPr>
        <p:spPr>
          <a:xfrm>
            <a:off x="976722" y="1296271"/>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ClrTx/>
              <a:buSzPct val="100000"/>
              <a:buFont typeface="Wingdings" pitchFamily="2" charset="2"/>
              <a:buNone/>
              <a:defRPr/>
            </a:pPr>
            <a:r>
              <a:rPr lang="en-US" sz="2800" b="1" dirty="0"/>
              <a:t>PPE: </a:t>
            </a:r>
          </a:p>
          <a:p>
            <a:pPr>
              <a:buClrTx/>
              <a:buSzPct val="100000"/>
              <a:buFont typeface="Wingdings" pitchFamily="2" charset="2"/>
              <a:buChar char="§"/>
              <a:defRPr/>
            </a:pPr>
            <a:r>
              <a:rPr lang="en-US" sz="2800" b="1" dirty="0"/>
              <a:t>Select Light colored, and light-weight breathable clothing </a:t>
            </a:r>
          </a:p>
          <a:p>
            <a:pPr>
              <a:buClrTx/>
              <a:buSzPct val="100000"/>
              <a:buFont typeface="Wingdings" pitchFamily="2" charset="2"/>
              <a:buChar char="§"/>
              <a:defRPr/>
            </a:pPr>
            <a:r>
              <a:rPr lang="en-US" sz="2800" b="1" dirty="0"/>
              <a:t>In very hot conditions, consider ice-cooled insulated clothing </a:t>
            </a:r>
          </a:p>
          <a:p>
            <a:pPr>
              <a:buClrTx/>
              <a:buSzPct val="100000"/>
              <a:buFont typeface="Wingdings" pitchFamily="2" charset="2"/>
              <a:buChar char="§"/>
              <a:defRPr/>
            </a:pPr>
            <a:r>
              <a:rPr lang="en-US" sz="2800" b="1" dirty="0"/>
              <a:t>Choose reflective clothing </a:t>
            </a:r>
          </a:p>
          <a:p>
            <a:pPr>
              <a:buClrTx/>
              <a:buSzPct val="100000"/>
              <a:buFont typeface="Wingdings" pitchFamily="2" charset="2"/>
              <a:buChar char="§"/>
              <a:defRPr/>
            </a:pPr>
            <a:r>
              <a:rPr lang="en-US" sz="2800" b="1" dirty="0"/>
              <a:t>Wear a chilled head bandana or neck wrap </a:t>
            </a:r>
          </a:p>
        </p:txBody>
      </p:sp>
    </p:spTree>
    <p:extLst>
      <p:ext uri="{BB962C8B-B14F-4D97-AF65-F5344CB8AC3E}">
        <p14:creationId xmlns:p14="http://schemas.microsoft.com/office/powerpoint/2010/main" val="17647151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t>Know the Symptoms </a:t>
            </a:r>
            <a:endParaRPr lang="en-US" b="1" dirty="0"/>
          </a:p>
        </p:txBody>
      </p:sp>
      <p:sp>
        <p:nvSpPr>
          <p:cNvPr id="5" name="Content Placeholder 2"/>
          <p:cNvSpPr txBox="1">
            <a:spLocks/>
          </p:cNvSpPr>
          <p:nvPr/>
        </p:nvSpPr>
        <p:spPr>
          <a:xfrm>
            <a:off x="976722" y="1296271"/>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Wingdings" pitchFamily="2" charset="2"/>
              <a:buNone/>
              <a:defRPr/>
            </a:pPr>
            <a:r>
              <a:rPr lang="en-US" sz="2800" b="1" dirty="0"/>
              <a:t>Heat cramps:</a:t>
            </a:r>
            <a:endParaRPr lang="en-US" sz="2800" dirty="0"/>
          </a:p>
          <a:p>
            <a:pPr>
              <a:buClrTx/>
              <a:buSzPct val="100000"/>
              <a:buFont typeface="Wingdings" pitchFamily="2" charset="2"/>
              <a:buChar char="§"/>
              <a:defRPr/>
            </a:pPr>
            <a:r>
              <a:rPr lang="en-US" sz="2800" b="1" dirty="0"/>
              <a:t>Symptoms: Painful spasms of leg, arm or abdominal muscles, heavy sweating, and thirst.</a:t>
            </a:r>
          </a:p>
          <a:p>
            <a:pPr>
              <a:buClrTx/>
              <a:buSzPct val="100000"/>
              <a:buFont typeface="Wingdings" pitchFamily="2" charset="2"/>
              <a:buChar char="§"/>
              <a:defRPr/>
            </a:pPr>
            <a:r>
              <a:rPr lang="en-US" sz="2800" b="1" dirty="0"/>
              <a:t>Causes: Typically occur during or after hard work or exercise and are caused by electrolyte deficiencies that result from extended periods of intense sweating.  </a:t>
            </a:r>
            <a:endParaRPr lang="en-US" sz="2800" b="1" dirty="0"/>
          </a:p>
        </p:txBody>
      </p:sp>
    </p:spTree>
    <p:extLst>
      <p:ext uri="{BB962C8B-B14F-4D97-AF65-F5344CB8AC3E}">
        <p14:creationId xmlns:p14="http://schemas.microsoft.com/office/powerpoint/2010/main" val="28477693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t>Know the Symptoms </a:t>
            </a:r>
            <a:endParaRPr lang="en-US" b="1" dirty="0"/>
          </a:p>
        </p:txBody>
      </p:sp>
      <p:sp>
        <p:nvSpPr>
          <p:cNvPr id="5" name="Content Placeholder 2"/>
          <p:cNvSpPr txBox="1">
            <a:spLocks/>
          </p:cNvSpPr>
          <p:nvPr/>
        </p:nvSpPr>
        <p:spPr>
          <a:xfrm>
            <a:off x="976722" y="1296271"/>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ClrTx/>
              <a:buSzPct val="100000"/>
              <a:buFont typeface="Wingdings" pitchFamily="2" charset="2"/>
              <a:buNone/>
              <a:defRPr/>
            </a:pPr>
            <a:r>
              <a:rPr lang="en-US" sz="2600" b="1" dirty="0"/>
              <a:t>Heat Exhaustion Symptoms: </a:t>
            </a:r>
          </a:p>
          <a:p>
            <a:pPr>
              <a:buClrTx/>
              <a:buSzPct val="100000"/>
              <a:buFont typeface="Wingdings" pitchFamily="2" charset="2"/>
              <a:buChar char="§"/>
              <a:defRPr/>
            </a:pPr>
            <a:r>
              <a:rPr lang="en-US" sz="2600" b="1" dirty="0"/>
              <a:t>Heavy sweating </a:t>
            </a:r>
          </a:p>
          <a:p>
            <a:pPr>
              <a:buClrTx/>
              <a:buSzPct val="100000"/>
              <a:buFont typeface="Wingdings" pitchFamily="2" charset="2"/>
              <a:buChar char="§"/>
              <a:defRPr/>
            </a:pPr>
            <a:r>
              <a:rPr lang="en-US" sz="2600" b="1" dirty="0"/>
              <a:t>Headache </a:t>
            </a:r>
          </a:p>
          <a:p>
            <a:pPr>
              <a:buClrTx/>
              <a:buSzPct val="100000"/>
              <a:buFont typeface="Wingdings" pitchFamily="2" charset="2"/>
              <a:buChar char="§"/>
              <a:defRPr/>
            </a:pPr>
            <a:r>
              <a:rPr lang="en-US" sz="2600" b="1" dirty="0"/>
              <a:t>Clumsiness, dizziness </a:t>
            </a:r>
          </a:p>
          <a:p>
            <a:pPr>
              <a:buClrTx/>
              <a:buSzPct val="100000"/>
              <a:buFont typeface="Wingdings" pitchFamily="2" charset="2"/>
              <a:buChar char="§"/>
              <a:defRPr/>
            </a:pPr>
            <a:r>
              <a:rPr lang="en-US" sz="2600" b="1" dirty="0"/>
              <a:t>Exhaustion, weakness </a:t>
            </a:r>
          </a:p>
          <a:p>
            <a:pPr>
              <a:buClrTx/>
              <a:buSzPct val="100000"/>
              <a:buFont typeface="Wingdings" pitchFamily="2" charset="2"/>
              <a:buChar char="§"/>
              <a:defRPr/>
            </a:pPr>
            <a:r>
              <a:rPr lang="en-US" sz="2600" b="1" dirty="0"/>
              <a:t>Irritability </a:t>
            </a:r>
          </a:p>
          <a:p>
            <a:pPr>
              <a:buClrTx/>
              <a:buSzPct val="100000"/>
              <a:buFont typeface="Wingdings" pitchFamily="2" charset="2"/>
              <a:buChar char="§"/>
              <a:defRPr/>
            </a:pPr>
            <a:r>
              <a:rPr lang="en-US" sz="2600" b="1" dirty="0"/>
              <a:t>Fainting/Light-headedness </a:t>
            </a:r>
          </a:p>
          <a:p>
            <a:pPr>
              <a:buClrTx/>
              <a:buSzPct val="100000"/>
              <a:buFont typeface="Wingdings" pitchFamily="2" charset="2"/>
              <a:buChar char="§"/>
              <a:defRPr/>
            </a:pPr>
            <a:r>
              <a:rPr lang="en-US" sz="2600" b="1" dirty="0"/>
              <a:t>Paleness </a:t>
            </a:r>
          </a:p>
          <a:p>
            <a:pPr>
              <a:buClrTx/>
              <a:buSzPct val="100000"/>
              <a:buFont typeface="Wingdings" pitchFamily="2" charset="2"/>
              <a:buChar char="§"/>
              <a:defRPr/>
            </a:pPr>
            <a:r>
              <a:rPr lang="en-US" sz="2600" b="1" dirty="0"/>
              <a:t>Nausea or vomiting </a:t>
            </a:r>
            <a:endParaRPr lang="en-US" sz="2600" b="1" dirty="0"/>
          </a:p>
        </p:txBody>
      </p:sp>
    </p:spTree>
    <p:extLst>
      <p:ext uri="{BB962C8B-B14F-4D97-AF65-F5344CB8AC3E}">
        <p14:creationId xmlns:p14="http://schemas.microsoft.com/office/powerpoint/2010/main" val="3264081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t>Know the Symptoms </a:t>
            </a:r>
            <a:endParaRPr lang="en-US" b="1" dirty="0"/>
          </a:p>
        </p:txBody>
      </p:sp>
      <p:sp>
        <p:nvSpPr>
          <p:cNvPr id="5" name="Content Placeholder 2"/>
          <p:cNvSpPr txBox="1">
            <a:spLocks/>
          </p:cNvSpPr>
          <p:nvPr/>
        </p:nvSpPr>
        <p:spPr>
          <a:xfrm>
            <a:off x="976722" y="1296271"/>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Wingdings" pitchFamily="2" charset="2"/>
              <a:buNone/>
              <a:defRPr/>
            </a:pPr>
            <a:r>
              <a:rPr lang="en-US" sz="2600" b="1" dirty="0"/>
              <a:t>Heat Stroke Symptoms: </a:t>
            </a:r>
            <a:endParaRPr lang="en-US" sz="2600" dirty="0"/>
          </a:p>
          <a:p>
            <a:pPr>
              <a:buClrTx/>
              <a:buSzPct val="100000"/>
              <a:buFont typeface="Wingdings" pitchFamily="2" charset="2"/>
              <a:buChar char="§"/>
              <a:defRPr/>
            </a:pPr>
            <a:r>
              <a:rPr lang="en-US" sz="2600" b="1" dirty="0"/>
              <a:t>Sweating may or may not be present </a:t>
            </a:r>
          </a:p>
          <a:p>
            <a:pPr>
              <a:buClrTx/>
              <a:buSzPct val="100000"/>
              <a:buFont typeface="Wingdings" pitchFamily="2" charset="2"/>
              <a:buChar char="§"/>
              <a:defRPr/>
            </a:pPr>
            <a:r>
              <a:rPr lang="en-US" sz="2600" b="1" dirty="0"/>
              <a:t>Red or flushed, hot, dry skin </a:t>
            </a:r>
          </a:p>
          <a:p>
            <a:pPr>
              <a:buClrTx/>
              <a:buSzPct val="100000"/>
              <a:buFont typeface="Wingdings" pitchFamily="2" charset="2"/>
              <a:buChar char="§"/>
              <a:defRPr/>
            </a:pPr>
            <a:r>
              <a:rPr lang="en-US" sz="2600" b="1" dirty="0"/>
              <a:t>Confusion/Bizarre behavior </a:t>
            </a:r>
          </a:p>
          <a:p>
            <a:pPr>
              <a:buClrTx/>
              <a:buSzPct val="100000"/>
              <a:buFont typeface="Wingdings" pitchFamily="2" charset="2"/>
              <a:buChar char="§"/>
              <a:defRPr/>
            </a:pPr>
            <a:r>
              <a:rPr lang="en-US" sz="2600" b="1" dirty="0"/>
              <a:t>Collapse </a:t>
            </a:r>
          </a:p>
          <a:p>
            <a:pPr>
              <a:buClrTx/>
              <a:buSzPct val="100000"/>
              <a:buFont typeface="Wingdings" pitchFamily="2" charset="2"/>
              <a:buChar char="§"/>
              <a:defRPr/>
            </a:pPr>
            <a:r>
              <a:rPr lang="en-US" sz="2600" b="1" dirty="0"/>
              <a:t>Panting/Rapid breathing </a:t>
            </a:r>
          </a:p>
          <a:p>
            <a:pPr>
              <a:buClrTx/>
              <a:buSzPct val="100000"/>
              <a:buFont typeface="Wingdings" pitchFamily="2" charset="2"/>
              <a:buChar char="§"/>
              <a:defRPr/>
            </a:pPr>
            <a:r>
              <a:rPr lang="en-US" sz="2600" b="1" dirty="0"/>
              <a:t>Altered levels of consciousness </a:t>
            </a:r>
          </a:p>
          <a:p>
            <a:pPr>
              <a:buClrTx/>
              <a:buSzPct val="100000"/>
              <a:buFont typeface="Wingdings" pitchFamily="2" charset="2"/>
              <a:buChar char="§"/>
              <a:defRPr/>
            </a:pPr>
            <a:r>
              <a:rPr lang="en-US" sz="2600" b="1" dirty="0"/>
              <a:t>Rapid, weak pulse </a:t>
            </a:r>
          </a:p>
          <a:p>
            <a:pPr>
              <a:buClrTx/>
              <a:buSzPct val="100000"/>
              <a:buFont typeface="Wingdings" pitchFamily="2" charset="2"/>
              <a:buChar char="§"/>
              <a:defRPr/>
            </a:pPr>
            <a:r>
              <a:rPr lang="en-US" sz="2600" b="1" dirty="0"/>
              <a:t>Convulsions before or during cooling </a:t>
            </a:r>
            <a:endParaRPr lang="en-US" sz="2600" b="1" dirty="0"/>
          </a:p>
        </p:txBody>
      </p:sp>
    </p:spTree>
    <p:extLst>
      <p:ext uri="{BB962C8B-B14F-4D97-AF65-F5344CB8AC3E}">
        <p14:creationId xmlns:p14="http://schemas.microsoft.com/office/powerpoint/2010/main" val="19321111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t>Know How to Respond</a:t>
            </a:r>
            <a:endParaRPr lang="en-US" b="1" dirty="0"/>
          </a:p>
        </p:txBody>
      </p:sp>
      <p:sp>
        <p:nvSpPr>
          <p:cNvPr id="5" name="Content Placeholder 2"/>
          <p:cNvSpPr txBox="1">
            <a:spLocks/>
          </p:cNvSpPr>
          <p:nvPr/>
        </p:nvSpPr>
        <p:spPr>
          <a:xfrm>
            <a:off x="976722" y="1296271"/>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ClrTx/>
              <a:buSzPct val="100000"/>
              <a:buFont typeface="Wingdings" pitchFamily="2" charset="2"/>
              <a:buChar char="§"/>
            </a:pPr>
            <a:r>
              <a:rPr lang="en-US" altLang="en-US" sz="2600" b="1" dirty="0"/>
              <a:t>If Heat Stroke, call 911 immediately and transport as soon as possible. Heat stroke can be life threatening. </a:t>
            </a:r>
          </a:p>
          <a:p>
            <a:pPr>
              <a:buClrTx/>
              <a:buSzPct val="100000"/>
              <a:buFont typeface="Wingdings" pitchFamily="2" charset="2"/>
              <a:buChar char="§"/>
            </a:pPr>
            <a:r>
              <a:rPr lang="en-US" altLang="en-US" sz="2600" b="1" dirty="0"/>
              <a:t>Seconds count—cool the worker rapidly using whatever methods you can. Consider a cool shower, spray cool water from a garden hose, apply a damp cloth. Continue monitoring the worker until medical help arrives—stay with him. </a:t>
            </a:r>
          </a:p>
        </p:txBody>
      </p:sp>
    </p:spTree>
    <p:extLst>
      <p:ext uri="{BB962C8B-B14F-4D97-AF65-F5344CB8AC3E}">
        <p14:creationId xmlns:p14="http://schemas.microsoft.com/office/powerpoint/2010/main" val="111578122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t>Know How to Respond</a:t>
            </a:r>
            <a:endParaRPr lang="en-US" b="1" dirty="0"/>
          </a:p>
        </p:txBody>
      </p:sp>
      <p:sp>
        <p:nvSpPr>
          <p:cNvPr id="5" name="Content Placeholder 2"/>
          <p:cNvSpPr txBox="1">
            <a:spLocks/>
          </p:cNvSpPr>
          <p:nvPr/>
        </p:nvSpPr>
        <p:spPr>
          <a:xfrm>
            <a:off x="976722" y="1296271"/>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Wingdings" pitchFamily="2" charset="2"/>
              <a:buNone/>
              <a:defRPr/>
            </a:pPr>
            <a:r>
              <a:rPr lang="en-US" sz="2800" b="1" dirty="0"/>
              <a:t>For either Heat Exhaustion or Heat Stroke: </a:t>
            </a:r>
            <a:endParaRPr lang="en-US" sz="2800" dirty="0"/>
          </a:p>
          <a:p>
            <a:pPr>
              <a:buClrTx/>
              <a:buSzPct val="100000"/>
              <a:buFont typeface="Wingdings" pitchFamily="2" charset="2"/>
              <a:buChar char="§"/>
              <a:defRPr/>
            </a:pPr>
            <a:r>
              <a:rPr lang="en-US" sz="2800" b="1" dirty="0"/>
              <a:t>Move the worker to a cool, shaded area to rest; do not leave them alone.</a:t>
            </a:r>
          </a:p>
          <a:p>
            <a:pPr>
              <a:buClrTx/>
              <a:buSzPct val="100000"/>
              <a:buFont typeface="Wingdings" pitchFamily="2" charset="2"/>
              <a:buChar char="§"/>
              <a:defRPr/>
            </a:pPr>
            <a:r>
              <a:rPr lang="en-US" sz="2800" b="1" dirty="0"/>
              <a:t>Loosen and remove heavy clothing that restricts evaporative cooling.</a:t>
            </a:r>
          </a:p>
          <a:p>
            <a:pPr>
              <a:buClrTx/>
              <a:buSzPct val="100000"/>
              <a:buFont typeface="Wingdings" pitchFamily="2" charset="2"/>
              <a:buChar char="§"/>
              <a:defRPr/>
            </a:pPr>
            <a:r>
              <a:rPr lang="en-US" sz="2800" b="1" dirty="0"/>
              <a:t>Give cool water to drink, about a cup every 15min. </a:t>
            </a:r>
            <a:endParaRPr lang="en-US" sz="2800" b="1" dirty="0"/>
          </a:p>
        </p:txBody>
      </p:sp>
    </p:spTree>
    <p:extLst>
      <p:ext uri="{BB962C8B-B14F-4D97-AF65-F5344CB8AC3E}">
        <p14:creationId xmlns:p14="http://schemas.microsoft.com/office/powerpoint/2010/main" val="41070654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t>Know How to Respond</a:t>
            </a:r>
            <a:endParaRPr lang="en-US" b="1" dirty="0"/>
          </a:p>
        </p:txBody>
      </p:sp>
      <p:sp>
        <p:nvSpPr>
          <p:cNvPr id="5" name="Content Placeholder 2"/>
          <p:cNvSpPr txBox="1">
            <a:spLocks/>
          </p:cNvSpPr>
          <p:nvPr/>
        </p:nvSpPr>
        <p:spPr>
          <a:xfrm>
            <a:off x="976722" y="1296271"/>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Wingdings" pitchFamily="2" charset="2"/>
              <a:buNone/>
              <a:defRPr/>
            </a:pPr>
            <a:r>
              <a:rPr lang="en-US" sz="2600" b="1" dirty="0"/>
              <a:t>For either Heat Exhaustion or Heat Stroke: </a:t>
            </a:r>
            <a:endParaRPr lang="en-US" sz="2600" dirty="0"/>
          </a:p>
          <a:p>
            <a:pPr>
              <a:buClrTx/>
              <a:buSzPct val="100000"/>
              <a:buFont typeface="Wingdings" pitchFamily="2" charset="2"/>
              <a:buChar char="§"/>
              <a:defRPr/>
            </a:pPr>
            <a:r>
              <a:rPr lang="en-US" sz="2600" b="1" dirty="0"/>
              <a:t>Drinking water is to be in plenty of convenient, visible locations close to the work area </a:t>
            </a:r>
          </a:p>
          <a:p>
            <a:pPr>
              <a:buClrTx/>
              <a:buSzPct val="100000"/>
              <a:buFont typeface="Wingdings" pitchFamily="2" charset="2"/>
              <a:buChar char="§"/>
              <a:defRPr/>
            </a:pPr>
            <a:r>
              <a:rPr lang="en-US" sz="2600" b="1" dirty="0"/>
              <a:t>Fan the worker, spray cool water, or apply a damp cloth to their skin to increase evaporative cooling </a:t>
            </a:r>
          </a:p>
          <a:p>
            <a:pPr>
              <a:buClrTx/>
              <a:buSzPct val="100000"/>
              <a:buFont typeface="Wingdings" pitchFamily="2" charset="2"/>
              <a:buChar char="§"/>
              <a:defRPr/>
            </a:pPr>
            <a:r>
              <a:rPr lang="en-US" sz="2600" b="1" dirty="0"/>
              <a:t>When responding remember to—Keep calm and cool! </a:t>
            </a:r>
            <a:endParaRPr lang="en-US" sz="2600" b="1" dirty="0"/>
          </a:p>
        </p:txBody>
      </p:sp>
    </p:spTree>
    <p:extLst>
      <p:ext uri="{BB962C8B-B14F-4D97-AF65-F5344CB8AC3E}">
        <p14:creationId xmlns:p14="http://schemas.microsoft.com/office/powerpoint/2010/main" val="373567783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p:cNvSpPr>
          <p:nvPr/>
        </p:nvSpPr>
        <p:spPr>
          <a:xfrm>
            <a:off x="1450034" y="1211949"/>
            <a:ext cx="8149586" cy="400440"/>
          </a:xfrm>
          <a:prstGeom prst="rect">
            <a:avLst/>
          </a:prstGeom>
        </p:spPr>
        <p:txBody>
          <a:bodyPr anchor="ctr">
            <a:noAutofit/>
          </a:bodyPr>
          <a:lstStyle>
            <a:lvl1pPr algn="ctr" defTabSz="914400" rtl="0" eaLnBrk="1" latinLnBrk="0" hangingPunct="1">
              <a:spcBef>
                <a:spcPct val="0"/>
              </a:spcBef>
              <a:buNone/>
              <a:defRPr lang="en-US" sz="4400" kern="1200" smtClean="0">
                <a:solidFill>
                  <a:schemeClr val="tx1"/>
                </a:solidFill>
                <a:latin typeface="Arial" pitchFamily="34" charset="0"/>
                <a:ea typeface="+mj-ea"/>
                <a:cs typeface="Arial" pitchFamily="34" charset="0"/>
              </a:defRPr>
            </a:lvl1pPr>
          </a:lstStyle>
          <a:p>
            <a:endParaRPr lang="en-US" sz="2000" dirty="0">
              <a:solidFill>
                <a:srgbClr val="345279"/>
              </a:solidFill>
            </a:endParaRPr>
          </a:p>
        </p:txBody>
      </p:sp>
      <p:sp>
        <p:nvSpPr>
          <p:cNvPr id="5" name="TextBox 4"/>
          <p:cNvSpPr txBox="1"/>
          <p:nvPr/>
        </p:nvSpPr>
        <p:spPr>
          <a:xfrm>
            <a:off x="-2093081" y="340989"/>
            <a:ext cx="184666" cy="369332"/>
          </a:xfrm>
          <a:prstGeom prst="rect">
            <a:avLst/>
          </a:prstGeom>
          <a:noFill/>
        </p:spPr>
        <p:txBody>
          <a:bodyPr wrap="none" rtlCol="0">
            <a:spAutoFit/>
          </a:bodyPr>
          <a:lstStyle/>
          <a:p>
            <a:endParaRPr lang="en-US" dirty="0"/>
          </a:p>
        </p:txBody>
      </p:sp>
      <p:sp>
        <p:nvSpPr>
          <p:cNvPr id="6" name="Title 3">
            <a:extLst>
              <a:ext uri="{FF2B5EF4-FFF2-40B4-BE49-F238E27FC236}">
                <a16:creationId xmlns="" xmlns:a16="http://schemas.microsoft.com/office/drawing/2014/main" id="{FCBF9A68-0551-464E-9310-DBAC3FA88E51}"/>
              </a:ext>
            </a:extLst>
          </p:cNvPr>
          <p:cNvSpPr txBox="1">
            <a:spLocks/>
          </p:cNvSpPr>
          <p:nvPr/>
        </p:nvSpPr>
        <p:spPr>
          <a:xfrm>
            <a:off x="5276089" y="5587354"/>
            <a:ext cx="3611880" cy="475118"/>
          </a:xfrm>
          <a:prstGeom prst="rect">
            <a:avLst/>
          </a:prstGeom>
        </p:spPr>
        <p:txBody>
          <a:bodyPr/>
          <a:lstStyle>
            <a:lvl1pPr algn="ctr" defTabSz="914400" rtl="0" eaLnBrk="1" latinLnBrk="0" hangingPunct="1">
              <a:spcBef>
                <a:spcPct val="0"/>
              </a:spcBef>
              <a:buNone/>
              <a:defRPr lang="en-US" sz="4400" kern="1200" smtClean="0">
                <a:solidFill>
                  <a:schemeClr val="tx1"/>
                </a:solidFill>
                <a:latin typeface="Arial" pitchFamily="34" charset="0"/>
                <a:ea typeface="+mj-ea"/>
                <a:cs typeface="Arial" pitchFamily="34" charset="0"/>
              </a:defRPr>
            </a:lvl1pPr>
          </a:lstStyle>
          <a:p>
            <a:pPr algn="r"/>
            <a:r>
              <a:rPr lang="en-US" sz="2600" dirty="0">
                <a:solidFill>
                  <a:srgbClr val="009DDC"/>
                </a:solidFill>
                <a:latin typeface="Calibri Light" panose="020F0302020204030204" pitchFamily="34" charset="0"/>
                <a:cs typeface="Calibri Light" panose="020F0302020204030204" pitchFamily="34" charset="0"/>
              </a:rPr>
              <a:t>Thank you | questions</a:t>
            </a:r>
          </a:p>
        </p:txBody>
      </p:sp>
    </p:spTree>
    <p:extLst>
      <p:ext uri="{BB962C8B-B14F-4D97-AF65-F5344CB8AC3E}">
        <p14:creationId xmlns:p14="http://schemas.microsoft.com/office/powerpoint/2010/main" val="19412407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p:txBody>
          <a:bodyPr/>
          <a:lstStyle/>
          <a:p>
            <a:pPr marL="0" indent="0">
              <a:buNone/>
            </a:pPr>
            <a:r>
              <a:rPr lang="en-US" sz="2400" b="1" dirty="0"/>
              <a:t>The information contained herein is not intended as legal advice, is advisory only; provided on an “as is” basis, and to be used solely at the user’s risk. The information is made available without any warranty of any kind and, to the extent allowed by law, Sedgwick disclaims any and all implied warranties and representations.  All procedures and training, whether required by law or not, should be implemented and reviewed by safety and risk management professionals and legal counsel to ensure that all local, state, and federal requirements are satisfied.  Sedgwick disclaims any and all liability that may arise in connection with a user’s use of this information.</a:t>
            </a:r>
            <a:endParaRPr lang="en-US" sz="2400" dirty="0"/>
          </a:p>
          <a:p>
            <a:pPr marL="0" indent="0">
              <a:buNone/>
            </a:pPr>
            <a:endParaRPr lang="en-US" dirty="0"/>
          </a:p>
        </p:txBody>
      </p:sp>
      <p:sp>
        <p:nvSpPr>
          <p:cNvPr id="3" name="Title 2"/>
          <p:cNvSpPr>
            <a:spLocks noGrp="1"/>
          </p:cNvSpPr>
          <p:nvPr>
            <p:ph type="title"/>
          </p:nvPr>
        </p:nvSpPr>
        <p:spPr>
          <a:xfrm>
            <a:off x="1695976" y="219755"/>
            <a:ext cx="8149586" cy="400440"/>
          </a:xfrm>
          <a:prstGeom prst="rect">
            <a:avLst/>
          </a:prstGeom>
        </p:spPr>
        <p:txBody>
          <a:bodyPr/>
          <a:lstStyle/>
          <a:p>
            <a:r>
              <a:rPr lang="en-US" dirty="0"/>
              <a:t>Disclaimer</a:t>
            </a:r>
            <a:endParaRPr lang="en-US" sz="2000" dirty="0">
              <a:effectLst/>
            </a:endParaRPr>
          </a:p>
        </p:txBody>
      </p:sp>
    </p:spTree>
    <p:extLst>
      <p:ext uri="{BB962C8B-B14F-4D97-AF65-F5344CB8AC3E}">
        <p14:creationId xmlns:p14="http://schemas.microsoft.com/office/powerpoint/2010/main" val="34572294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t>Factors leading to heat stress</a:t>
            </a:r>
            <a:endParaRPr lang="en-US" b="1" dirty="0"/>
          </a:p>
        </p:txBody>
      </p:sp>
      <p:sp>
        <p:nvSpPr>
          <p:cNvPr id="7" name="Content Placeholder 2"/>
          <p:cNvSpPr txBox="1">
            <a:spLocks/>
          </p:cNvSpPr>
          <p:nvPr/>
        </p:nvSpPr>
        <p:spPr>
          <a:xfrm>
            <a:off x="1016052" y="1207780"/>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SzPct val="100000"/>
              <a:buFont typeface="Wingdings" pitchFamily="2" charset="2"/>
              <a:buChar char="§"/>
            </a:pPr>
            <a:r>
              <a:rPr lang="en-US" altLang="en-US" sz="2400" b="1" dirty="0" smtClean="0"/>
              <a:t>High temperature and humidity</a:t>
            </a:r>
          </a:p>
          <a:p>
            <a:pPr>
              <a:buSzPct val="100000"/>
              <a:buFont typeface="Wingdings" pitchFamily="2" charset="2"/>
              <a:buChar char="§"/>
            </a:pPr>
            <a:r>
              <a:rPr lang="en-US" altLang="en-US" sz="2400" b="1" dirty="0" smtClean="0"/>
              <a:t>Direct sun or heat</a:t>
            </a:r>
          </a:p>
          <a:p>
            <a:pPr>
              <a:buSzPct val="100000"/>
              <a:buFont typeface="Wingdings" pitchFamily="2" charset="2"/>
              <a:buChar char="§"/>
            </a:pPr>
            <a:r>
              <a:rPr lang="en-US" altLang="en-US" sz="2400" b="1" dirty="0" smtClean="0"/>
              <a:t>Limited air movement</a:t>
            </a:r>
          </a:p>
          <a:p>
            <a:pPr>
              <a:buSzPct val="100000"/>
              <a:buFont typeface="Wingdings" pitchFamily="2" charset="2"/>
              <a:buChar char="§"/>
            </a:pPr>
            <a:r>
              <a:rPr lang="en-US" altLang="en-US" sz="2400" b="1" dirty="0" smtClean="0"/>
              <a:t>Physical exertion</a:t>
            </a:r>
          </a:p>
          <a:p>
            <a:pPr>
              <a:buSzPct val="100000"/>
              <a:buFont typeface="Wingdings" pitchFamily="2" charset="2"/>
              <a:buChar char="§"/>
            </a:pPr>
            <a:r>
              <a:rPr lang="en-US" altLang="en-US" sz="2400" b="1" dirty="0" smtClean="0"/>
              <a:t>Poor physical condition</a:t>
            </a:r>
          </a:p>
          <a:p>
            <a:pPr>
              <a:buSzPct val="100000"/>
              <a:buFont typeface="Wingdings" pitchFamily="2" charset="2"/>
              <a:buChar char="§"/>
            </a:pPr>
            <a:r>
              <a:rPr lang="en-US" altLang="en-US" sz="2400" b="1" dirty="0" smtClean="0"/>
              <a:t>Some medications</a:t>
            </a:r>
          </a:p>
          <a:p>
            <a:pPr>
              <a:buSzPct val="100000"/>
              <a:buFont typeface="Wingdings" pitchFamily="2" charset="2"/>
              <a:buChar char="§"/>
            </a:pPr>
            <a:r>
              <a:rPr lang="en-US" altLang="en-US" sz="2400" b="1" dirty="0" smtClean="0"/>
              <a:t>Inadequate tolerance for hot workplaces or areas</a:t>
            </a:r>
            <a:endParaRPr lang="en-US" altLang="en-US" sz="2400" b="1" dirty="0"/>
          </a:p>
        </p:txBody>
      </p:sp>
    </p:spTree>
    <p:extLst>
      <p:ext uri="{BB962C8B-B14F-4D97-AF65-F5344CB8AC3E}">
        <p14:creationId xmlns:p14="http://schemas.microsoft.com/office/powerpoint/2010/main" val="39142127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t>Facts about heat stress</a:t>
            </a:r>
            <a:endParaRPr lang="en-US" b="1" dirty="0"/>
          </a:p>
        </p:txBody>
      </p:sp>
      <p:sp>
        <p:nvSpPr>
          <p:cNvPr id="4" name="Content Placeholder 2"/>
          <p:cNvSpPr txBox="1">
            <a:spLocks/>
          </p:cNvSpPr>
          <p:nvPr/>
        </p:nvSpPr>
        <p:spPr>
          <a:xfrm>
            <a:off x="1065213" y="1138955"/>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SzPct val="100000"/>
              <a:buFont typeface="Wingdings" pitchFamily="2" charset="2"/>
              <a:buChar char="§"/>
            </a:pPr>
            <a:r>
              <a:rPr lang="en-US" altLang="en-US" sz="2200" b="1" smtClean="0"/>
              <a:t>A body at work generates heat faster than at rest, often more heat than is needed.  </a:t>
            </a:r>
          </a:p>
          <a:p>
            <a:pPr>
              <a:buSzPct val="100000"/>
              <a:buFont typeface="Wingdings" pitchFamily="2" charset="2"/>
              <a:buChar char="§"/>
            </a:pPr>
            <a:r>
              <a:rPr lang="en-US" altLang="en-US" sz="2200" b="1" smtClean="0"/>
              <a:t>Roughly three-fourths of the stored energy the body draws on during activity converts to heat rather than motion.</a:t>
            </a:r>
          </a:p>
          <a:p>
            <a:pPr>
              <a:buSzPct val="100000"/>
              <a:buFont typeface="Wingdings" pitchFamily="2" charset="2"/>
              <a:buChar char="§"/>
            </a:pPr>
            <a:r>
              <a:rPr lang="en-US" altLang="en-US" sz="2200" b="1" smtClean="0"/>
              <a:t>More strenuous activity naturally generates more heat.  </a:t>
            </a:r>
          </a:p>
          <a:p>
            <a:pPr>
              <a:buSzPct val="100000"/>
              <a:buFont typeface="Wingdings" pitchFamily="2" charset="2"/>
              <a:buChar char="§"/>
            </a:pPr>
            <a:r>
              <a:rPr lang="en-US" altLang="en-US" sz="2200" b="1" smtClean="0"/>
              <a:t>The elevation of core body temperature disturbs functioning, so the body protects itself by dissipating excess heat.  </a:t>
            </a:r>
          </a:p>
          <a:p>
            <a:pPr>
              <a:buSzPct val="100000"/>
              <a:buFont typeface="Wingdings" pitchFamily="2" charset="2"/>
              <a:buChar char="§"/>
            </a:pPr>
            <a:r>
              <a:rPr lang="en-US" altLang="en-US" sz="2200" b="1" smtClean="0"/>
              <a:t>The mechanisms of vasodilation and sweating are critical to moving heat from a human body to the environment. </a:t>
            </a:r>
            <a:endParaRPr lang="en-US" altLang="en-US" sz="2200" b="1" dirty="0"/>
          </a:p>
        </p:txBody>
      </p:sp>
    </p:spTree>
    <p:extLst>
      <p:ext uri="{BB962C8B-B14F-4D97-AF65-F5344CB8AC3E}">
        <p14:creationId xmlns:p14="http://schemas.microsoft.com/office/powerpoint/2010/main" val="5341567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t>Supervisor Responsibilities </a:t>
            </a:r>
            <a:endParaRPr lang="en-US" b="1" dirty="0"/>
          </a:p>
        </p:txBody>
      </p:sp>
      <p:sp>
        <p:nvSpPr>
          <p:cNvPr id="5" name="Content Placeholder 2"/>
          <p:cNvSpPr txBox="1">
            <a:spLocks/>
          </p:cNvSpPr>
          <p:nvPr/>
        </p:nvSpPr>
        <p:spPr>
          <a:xfrm>
            <a:off x="976722" y="1296271"/>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SzPct val="100000"/>
              <a:buFont typeface="Wingdings" pitchFamily="2" charset="2"/>
              <a:buChar char="§"/>
            </a:pPr>
            <a:r>
              <a:rPr lang="en-US" altLang="en-US" sz="2400" b="1" dirty="0" smtClean="0"/>
              <a:t>Include an outdoor heat exposure safety program within your written Safety Program</a:t>
            </a:r>
          </a:p>
          <a:p>
            <a:pPr>
              <a:buSzPct val="100000"/>
              <a:buFont typeface="Wingdings" pitchFamily="2" charset="2"/>
              <a:buChar char="§"/>
            </a:pPr>
            <a:r>
              <a:rPr lang="en-US" altLang="en-US" sz="2400" b="1" dirty="0" smtClean="0"/>
              <a:t>Learn the signs of heat illnesses </a:t>
            </a:r>
          </a:p>
          <a:p>
            <a:pPr>
              <a:buSzPct val="100000"/>
              <a:buFont typeface="Wingdings" pitchFamily="2" charset="2"/>
              <a:buChar char="§"/>
            </a:pPr>
            <a:r>
              <a:rPr lang="en-US" altLang="en-US" sz="2400" b="1" dirty="0" smtClean="0"/>
              <a:t>Provide potable water that is suitable to drink or other hydrating beverages, excluding caffeine and alcohol </a:t>
            </a:r>
          </a:p>
          <a:p>
            <a:pPr>
              <a:buSzPct val="100000"/>
              <a:buFont typeface="Wingdings" pitchFamily="2" charset="2"/>
              <a:buChar char="§"/>
            </a:pPr>
            <a:r>
              <a:rPr lang="en-US" altLang="en-US" sz="2400" b="1" dirty="0" smtClean="0"/>
              <a:t>Ensure a sufficient quantity of drinking water. Federal OSHA and research indicate at least one quart per employee per hour </a:t>
            </a:r>
          </a:p>
          <a:p>
            <a:endParaRPr lang="en-US" altLang="en-US" sz="2000" dirty="0"/>
          </a:p>
        </p:txBody>
      </p:sp>
    </p:spTree>
    <p:extLst>
      <p:ext uri="{BB962C8B-B14F-4D97-AF65-F5344CB8AC3E}">
        <p14:creationId xmlns:p14="http://schemas.microsoft.com/office/powerpoint/2010/main" val="22045228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t>Supervisor Responsibilities </a:t>
            </a:r>
            <a:endParaRPr lang="en-US" b="1" dirty="0"/>
          </a:p>
        </p:txBody>
      </p:sp>
      <p:sp>
        <p:nvSpPr>
          <p:cNvPr id="5" name="Content Placeholder 2"/>
          <p:cNvSpPr txBox="1">
            <a:spLocks/>
          </p:cNvSpPr>
          <p:nvPr/>
        </p:nvSpPr>
        <p:spPr>
          <a:xfrm>
            <a:off x="976722" y="1296271"/>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ClrTx/>
              <a:buSzPct val="100000"/>
              <a:buFont typeface="Wingdings" pitchFamily="2" charset="2"/>
              <a:buChar char="§"/>
            </a:pPr>
            <a:r>
              <a:rPr lang="en-US" altLang="en-US" sz="2800" b="1" dirty="0"/>
              <a:t>Provide workers an opportunity to drink fluids </a:t>
            </a:r>
          </a:p>
          <a:p>
            <a:pPr>
              <a:buClrTx/>
              <a:buSzPct val="100000"/>
              <a:buFont typeface="Wingdings" pitchFamily="2" charset="2"/>
              <a:buChar char="§"/>
            </a:pPr>
            <a:r>
              <a:rPr lang="en-US" altLang="en-US" sz="2800" b="1" dirty="0"/>
              <a:t>Ensure drinking water is readily accessible at all times </a:t>
            </a:r>
          </a:p>
          <a:p>
            <a:pPr>
              <a:buClrTx/>
              <a:buSzPct val="100000"/>
              <a:buFont typeface="Wingdings" pitchFamily="2" charset="2"/>
              <a:buChar char="§"/>
            </a:pPr>
            <a:r>
              <a:rPr lang="en-US" altLang="en-US" sz="2800" b="1" dirty="0"/>
              <a:t>Establish effective procedures for replenishment during shifts </a:t>
            </a:r>
          </a:p>
          <a:p>
            <a:pPr>
              <a:buClrTx/>
              <a:buSzPct val="100000"/>
              <a:buFont typeface="Wingdings" pitchFamily="2" charset="2"/>
              <a:buChar char="§"/>
            </a:pPr>
            <a:r>
              <a:rPr lang="en-US" altLang="en-US" sz="2800" b="1" dirty="0"/>
              <a:t>Educate employees about the effects, site hazards and controls related to heat stress </a:t>
            </a:r>
          </a:p>
          <a:p>
            <a:endParaRPr lang="en-US" altLang="en-US" sz="2400" dirty="0"/>
          </a:p>
        </p:txBody>
      </p:sp>
    </p:spTree>
    <p:extLst>
      <p:ext uri="{BB962C8B-B14F-4D97-AF65-F5344CB8AC3E}">
        <p14:creationId xmlns:p14="http://schemas.microsoft.com/office/powerpoint/2010/main" val="33013073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t>Employee Responsibilities</a:t>
            </a:r>
            <a:endParaRPr lang="en-US" b="1" dirty="0"/>
          </a:p>
        </p:txBody>
      </p:sp>
      <p:sp>
        <p:nvSpPr>
          <p:cNvPr id="5" name="Content Placeholder 2"/>
          <p:cNvSpPr txBox="1">
            <a:spLocks/>
          </p:cNvSpPr>
          <p:nvPr/>
        </p:nvSpPr>
        <p:spPr>
          <a:xfrm>
            <a:off x="976722" y="1296271"/>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ClrTx/>
              <a:buSzPct val="100000"/>
              <a:buFont typeface="Wingdings" pitchFamily="2" charset="2"/>
              <a:buChar char="§"/>
              <a:defRPr/>
            </a:pPr>
            <a:r>
              <a:rPr lang="en-US" sz="2400" b="1" dirty="0"/>
              <a:t>Monitor your own personal factors for heat related illness. For example, consider your physical condition, age, medical conditions, and clothing choices </a:t>
            </a:r>
          </a:p>
          <a:p>
            <a:pPr>
              <a:buClrTx/>
              <a:buSzPct val="100000"/>
              <a:buFont typeface="Wingdings" pitchFamily="2" charset="2"/>
              <a:buChar char="§"/>
              <a:defRPr/>
            </a:pPr>
            <a:r>
              <a:rPr lang="en-US" sz="2400" b="1" dirty="0"/>
              <a:t>Drink water or another acceptable beverage to hydrate </a:t>
            </a:r>
          </a:p>
          <a:p>
            <a:pPr>
              <a:buClrTx/>
              <a:buSzPct val="100000"/>
              <a:buFont typeface="Wingdings" pitchFamily="2" charset="2"/>
              <a:buChar char="§"/>
              <a:defRPr/>
            </a:pPr>
            <a:r>
              <a:rPr lang="en-US" sz="2400" b="1" dirty="0"/>
              <a:t>STOP—Take breaks </a:t>
            </a:r>
          </a:p>
          <a:p>
            <a:pPr>
              <a:buClrTx/>
              <a:buSzPct val="100000"/>
              <a:buFont typeface="Wingdings" pitchFamily="2" charset="2"/>
              <a:buChar char="§"/>
              <a:defRPr/>
            </a:pPr>
            <a:r>
              <a:rPr lang="en-US" sz="2400" b="1" dirty="0"/>
              <a:t>Report heat exposure work hazards to your Supervisor</a:t>
            </a:r>
          </a:p>
          <a:p>
            <a:pPr>
              <a:buClrTx/>
              <a:buSzPct val="100000"/>
              <a:buFont typeface="Wingdings" pitchFamily="2" charset="2"/>
              <a:buChar char="§"/>
              <a:defRPr/>
            </a:pPr>
            <a:r>
              <a:rPr lang="en-US" sz="2400" b="1" dirty="0"/>
              <a:t>Know the symptoms and precautions related to heat stress </a:t>
            </a:r>
          </a:p>
          <a:p>
            <a:endParaRPr lang="en-US" altLang="en-US" sz="2400" dirty="0"/>
          </a:p>
        </p:txBody>
      </p:sp>
    </p:spTree>
    <p:extLst>
      <p:ext uri="{BB962C8B-B14F-4D97-AF65-F5344CB8AC3E}">
        <p14:creationId xmlns:p14="http://schemas.microsoft.com/office/powerpoint/2010/main" val="28131269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t>How the Body Copes with Heat </a:t>
            </a:r>
            <a:endParaRPr lang="en-US" b="1" dirty="0"/>
          </a:p>
        </p:txBody>
      </p:sp>
      <p:sp>
        <p:nvSpPr>
          <p:cNvPr id="5" name="Content Placeholder 2"/>
          <p:cNvSpPr txBox="1">
            <a:spLocks/>
          </p:cNvSpPr>
          <p:nvPr/>
        </p:nvSpPr>
        <p:spPr>
          <a:xfrm>
            <a:off x="976722" y="1296271"/>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ClrTx/>
              <a:buSzPct val="100000"/>
              <a:buFont typeface="Wingdings" pitchFamily="2" charset="2"/>
              <a:buChar char="§"/>
            </a:pPr>
            <a:r>
              <a:rPr lang="en-US" altLang="en-US" sz="2400" b="1" dirty="0"/>
              <a:t>Working where it is hot puts stress on your body’s cooling system. </a:t>
            </a:r>
          </a:p>
          <a:p>
            <a:pPr>
              <a:buClrTx/>
              <a:buSzPct val="100000"/>
              <a:buFont typeface="Wingdings" pitchFamily="2" charset="2"/>
              <a:buChar char="§"/>
            </a:pPr>
            <a:r>
              <a:rPr lang="en-US" altLang="en-US" sz="2400" b="1" dirty="0"/>
              <a:t>Your body is always generating heat and passing it to the environment via sweat or simple body surface cooling. </a:t>
            </a:r>
          </a:p>
          <a:p>
            <a:pPr>
              <a:buClrTx/>
              <a:buSzPct val="100000"/>
              <a:buFont typeface="Wingdings" pitchFamily="2" charset="2"/>
              <a:buChar char="§"/>
            </a:pPr>
            <a:r>
              <a:rPr lang="en-US" altLang="en-US" sz="2400" b="1" dirty="0"/>
              <a:t>The harder your body is working the more heat it has to lose. </a:t>
            </a:r>
          </a:p>
          <a:p>
            <a:pPr>
              <a:buClrTx/>
              <a:buSzPct val="100000"/>
              <a:buFont typeface="Wingdings" pitchFamily="2" charset="2"/>
              <a:buChar char="§"/>
            </a:pPr>
            <a:r>
              <a:rPr lang="en-US" altLang="en-US" sz="2400" b="1" dirty="0"/>
              <a:t>When the environment is hot or humid, or has the sun as a source of radiant heat, your body must work harder to rid of its heat. </a:t>
            </a:r>
          </a:p>
          <a:p>
            <a:endParaRPr lang="en-US" altLang="en-US" sz="2400" dirty="0"/>
          </a:p>
        </p:txBody>
      </p:sp>
    </p:spTree>
    <p:extLst>
      <p:ext uri="{BB962C8B-B14F-4D97-AF65-F5344CB8AC3E}">
        <p14:creationId xmlns:p14="http://schemas.microsoft.com/office/powerpoint/2010/main" val="30757780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b="1" dirty="0"/>
              <a:t>Heat Stress Controls </a:t>
            </a:r>
            <a:endParaRPr lang="en-US" b="1" dirty="0"/>
          </a:p>
        </p:txBody>
      </p:sp>
      <p:sp>
        <p:nvSpPr>
          <p:cNvPr id="5" name="Content Placeholder 2"/>
          <p:cNvSpPr txBox="1">
            <a:spLocks/>
          </p:cNvSpPr>
          <p:nvPr/>
        </p:nvSpPr>
        <p:spPr>
          <a:xfrm>
            <a:off x="976722" y="1296271"/>
            <a:ext cx="7313612" cy="4114800"/>
          </a:xfrm>
          <a:prstGeom prst="rect">
            <a:avLst/>
          </a:prstGeom>
        </p:spPr>
        <p:txBody>
          <a:bodyPr/>
          <a:lst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ClrTx/>
              <a:buSzPct val="100000"/>
              <a:buFont typeface="Wingdings" pitchFamily="2" charset="2"/>
              <a:buNone/>
              <a:defRPr/>
            </a:pPr>
            <a:r>
              <a:rPr lang="en-US" b="1" dirty="0"/>
              <a:t>Engineering Controls: </a:t>
            </a:r>
          </a:p>
          <a:p>
            <a:pPr>
              <a:buClrTx/>
              <a:buSzPct val="100000"/>
              <a:buFont typeface="Wingdings" pitchFamily="2" charset="2"/>
              <a:buChar char="§"/>
              <a:defRPr/>
            </a:pPr>
            <a:r>
              <a:rPr lang="en-US" b="1" dirty="0"/>
              <a:t>Arrange for air-conditioned rest areas </a:t>
            </a:r>
          </a:p>
          <a:p>
            <a:pPr>
              <a:buClrTx/>
              <a:buSzPct val="100000"/>
              <a:buFont typeface="Wingdings" pitchFamily="2" charset="2"/>
              <a:buChar char="§"/>
              <a:defRPr/>
            </a:pPr>
            <a:r>
              <a:rPr lang="en-US" b="1" dirty="0"/>
              <a:t>Provide large umbrellas or canopies for shade </a:t>
            </a:r>
          </a:p>
          <a:p>
            <a:pPr>
              <a:buClrTx/>
              <a:buSzPct val="100000"/>
              <a:buFont typeface="Wingdings" pitchFamily="2" charset="2"/>
              <a:buChar char="§"/>
              <a:defRPr/>
            </a:pPr>
            <a:r>
              <a:rPr lang="en-US" b="1" dirty="0"/>
              <a:t>Establish reflective barriers </a:t>
            </a:r>
          </a:p>
          <a:p>
            <a:endParaRPr lang="en-US" altLang="en-US" sz="2400" dirty="0"/>
          </a:p>
        </p:txBody>
      </p:sp>
    </p:spTree>
    <p:extLst>
      <p:ext uri="{BB962C8B-B14F-4D97-AF65-F5344CB8AC3E}">
        <p14:creationId xmlns:p14="http://schemas.microsoft.com/office/powerpoint/2010/main" val="1161505419"/>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F787E1384BB274C8F8FAF99663BEFA3" ma:contentTypeVersion="37" ma:contentTypeDescription="Create a new document." ma:contentTypeScope="" ma:versionID="aaca717325b17ee4caabd152deddc3c5">
  <xsd:schema xmlns:xsd="http://www.w3.org/2001/XMLSchema" xmlns:xs="http://www.w3.org/2001/XMLSchema" xmlns:p="http://schemas.microsoft.com/office/2006/metadata/properties" xmlns:ns2="a463d050-d0ed-4b5a-a34c-0075d93dcf31" targetNamespace="http://schemas.microsoft.com/office/2006/metadata/properties" ma:root="true" ma:fieldsID="d52cd6d727d08fe7a1b06b18aa8df11c" ns2:_="">
    <xsd:import namespace="a463d050-d0ed-4b5a-a34c-0075d93dcf31"/>
    <xsd:element name="properties">
      <xsd:complexType>
        <xsd:sequence>
          <xsd:element name="documentManagement">
            <xsd:complexType>
              <xsd:all>
                <xsd:element ref="ns2:Information_x0020_Classification" minOccurs="0"/>
                <xsd:element ref="ns2:Line_x0020_of_x0020_Busines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63d050-d0ed-4b5a-a34c-0075d93dcf31" elementFormDefault="qualified">
    <xsd:import namespace="http://schemas.microsoft.com/office/2006/documentManagement/types"/>
    <xsd:import namespace="http://schemas.microsoft.com/office/infopath/2007/PartnerControls"/>
    <xsd:element name="Information_x0020_Classification" ma:index="5" nillable="true" ma:displayName="Department" ma:format="Dropdown" ma:internalName="Information_x0020_Classification" ma:readOnly="false">
      <xsd:simpleType>
        <xsd:restriction base="dms:Choice">
          <xsd:enumeration value="Business Development"/>
          <xsd:enumeration value="Colleague Resources"/>
          <xsd:enumeration value="Communications"/>
          <xsd:enumeration value="Finance"/>
          <xsd:enumeration value="Implementation"/>
          <xsd:enumeration value="IT"/>
          <xsd:enumeration value="Internal Audit"/>
          <xsd:enumeration value="Legal"/>
          <xsd:enumeration value="Operations"/>
          <xsd:enumeration value="Administration"/>
          <xsd:enumeration value="TPM"/>
          <xsd:enumeration value="University"/>
        </xsd:restriction>
      </xsd:simpleType>
    </xsd:element>
    <xsd:element name="Line_x0020_of_x0020_Business" ma:index="6" nillable="true" ma:displayName="Line of Business" ma:default="N/A" ma:description="Select appropriate LOB if applicable so that content is categorized for searchability." ma:format="Dropdown" ma:internalName="Line_x0020_of_x0020_Business" ma:readOnly="false">
      <xsd:simpleType>
        <xsd:restriction base="dms:Choice">
          <xsd:enumeration value="Absence Mgmt"/>
          <xsd:enumeration value="Carrier Relations"/>
          <xsd:enumeration value="Client Support Services"/>
          <xsd:enumeration value="Disability"/>
          <xsd:enumeration value="Liability"/>
          <xsd:enumeration value="Managed Care"/>
          <xsd:enumeration value="Professional Liability"/>
          <xsd:enumeration value="SIU"/>
          <xsd:enumeration value="Specialty"/>
          <xsd:enumeration value="Work Comp"/>
          <xsd:enumeration value="N/A"/>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Description"/>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Line_x0020_of_x0020_Business xmlns="a463d050-d0ed-4b5a-a34c-0075d93dcf31">N/A</Line_x0020_of_x0020_Business>
    <Information_x0020_Classification xmlns="a463d050-d0ed-4b5a-a34c-0075d93dcf31" xsi:nil="true"/>
  </documentManagement>
</p:properties>
</file>

<file path=customXml/itemProps1.xml><?xml version="1.0" encoding="utf-8"?>
<ds:datastoreItem xmlns:ds="http://schemas.openxmlformats.org/officeDocument/2006/customXml" ds:itemID="{F860CD56-EC48-4526-9F8B-827CEABD6E0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63d050-d0ed-4b5a-a34c-0075d93dcf3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80356C1-6E4D-4FC7-93AF-6E7D10F251E4}">
  <ds:schemaRefs>
    <ds:schemaRef ds:uri="http://schemas.microsoft.com/sharepoint/v3/contenttype/forms"/>
  </ds:schemaRefs>
</ds:datastoreItem>
</file>

<file path=customXml/itemProps3.xml><?xml version="1.0" encoding="utf-8"?>
<ds:datastoreItem xmlns:ds="http://schemas.openxmlformats.org/officeDocument/2006/customXml" ds:itemID="{437B6943-A4AA-4FF3-9E1B-76D3B458004F}">
  <ds:schemaRef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purl.org/dc/terms/"/>
    <ds:schemaRef ds:uri="a463d050-d0ed-4b5a-a34c-0075d93dcf31"/>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2155</TotalTime>
  <Words>862</Words>
  <Application>Microsoft Office PowerPoint</Application>
  <PresentationFormat>On-screen Show (4:3)</PresentationFormat>
  <Paragraphs>98</Paragraphs>
  <Slides>19</Slides>
  <Notes>1</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1_Office Theme</vt:lpstr>
      <vt:lpstr>Heat Stress - Sedgwick Risk Services Presented by  Sedgwick on behalf of ORM  March 2020</vt:lpstr>
      <vt:lpstr>Disclaimer</vt:lpstr>
      <vt:lpstr>Factors leading to heat stress</vt:lpstr>
      <vt:lpstr>Facts about heat stress</vt:lpstr>
      <vt:lpstr>Supervisor Responsibilities </vt:lpstr>
      <vt:lpstr>Supervisor Responsibilities </vt:lpstr>
      <vt:lpstr>Employee Responsibilities</vt:lpstr>
      <vt:lpstr>How the Body Copes with Heat </vt:lpstr>
      <vt:lpstr>Heat Stress Controls </vt:lpstr>
      <vt:lpstr>Heat Stress Controls </vt:lpstr>
      <vt:lpstr>Heat Stress Controls </vt:lpstr>
      <vt:lpstr>Heat Stress Controls </vt:lpstr>
      <vt:lpstr>Know the Symptoms </vt:lpstr>
      <vt:lpstr>Know the Symptoms </vt:lpstr>
      <vt:lpstr>Know the Symptoms </vt:lpstr>
      <vt:lpstr>Know How to Respond</vt:lpstr>
      <vt:lpstr>Know How to Respond</vt:lpstr>
      <vt:lpstr>Know How to Respond</vt:lpstr>
      <vt:lpstr>PowerPoint Presentation</vt:lpstr>
    </vt:vector>
  </TitlesOfParts>
  <Company>Sedgwick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White background</dc:title>
  <dc:creator>Waites, Karen W.</dc:creator>
  <dc:description>Public entity experience</dc:description>
  <cp:lastModifiedBy>Kovacs, Andrew</cp:lastModifiedBy>
  <cp:revision>341</cp:revision>
  <dcterms:created xsi:type="dcterms:W3CDTF">2014-12-02T20:26:26Z</dcterms:created>
  <dcterms:modified xsi:type="dcterms:W3CDTF">2020-03-24T21:07:53Z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
    <vt:lpwstr>Public Entity Experience</vt:lpwstr>
  </property>
  <property fmtid="{D5CDD505-2E9C-101B-9397-08002B2CF9AE}" pid="3" name="SlideDescription">
    <vt:lpwstr>Public entity experience</vt:lpwstr>
  </property>
  <property fmtid="{D5CDD505-2E9C-101B-9397-08002B2CF9AE}" pid="4" name="ContentTypeId">
    <vt:lpwstr>0x010100BF787E1384BB274C8F8FAF99663BEFA3</vt:lpwstr>
  </property>
</Properties>
</file>